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70" r:id="rId2"/>
  </p:sldMasterIdLst>
  <p:notesMasterIdLst>
    <p:notesMasterId r:id="rId64"/>
  </p:notesMasterIdLst>
  <p:handoutMasterIdLst>
    <p:handoutMasterId r:id="rId65"/>
  </p:handoutMasterIdLst>
  <p:sldIdLst>
    <p:sldId id="258" r:id="rId3"/>
    <p:sldId id="495" r:id="rId4"/>
    <p:sldId id="336" r:id="rId5"/>
    <p:sldId id="593" r:id="rId6"/>
    <p:sldId id="595" r:id="rId7"/>
    <p:sldId id="596" r:id="rId8"/>
    <p:sldId id="663" r:id="rId9"/>
    <p:sldId id="664" r:id="rId10"/>
    <p:sldId id="599" r:id="rId11"/>
    <p:sldId id="653" r:id="rId12"/>
    <p:sldId id="650" r:id="rId13"/>
    <p:sldId id="654" r:id="rId14"/>
    <p:sldId id="668" r:id="rId15"/>
    <p:sldId id="669" r:id="rId16"/>
    <p:sldId id="670" r:id="rId17"/>
    <p:sldId id="687" r:id="rId18"/>
    <p:sldId id="688" r:id="rId19"/>
    <p:sldId id="689" r:id="rId20"/>
    <p:sldId id="602" r:id="rId21"/>
    <p:sldId id="647" r:id="rId22"/>
    <p:sldId id="672" r:id="rId23"/>
    <p:sldId id="605" r:id="rId24"/>
    <p:sldId id="673" r:id="rId25"/>
    <p:sldId id="674" r:id="rId26"/>
    <p:sldId id="675" r:id="rId27"/>
    <p:sldId id="606" r:id="rId28"/>
    <p:sldId id="676" r:id="rId29"/>
    <p:sldId id="607" r:id="rId30"/>
    <p:sldId id="678" r:id="rId31"/>
    <p:sldId id="679" r:id="rId32"/>
    <p:sldId id="680" r:id="rId33"/>
    <p:sldId id="608" r:id="rId34"/>
    <p:sldId id="609" r:id="rId35"/>
    <p:sldId id="682" r:id="rId36"/>
    <p:sldId id="610" r:id="rId37"/>
    <p:sldId id="612" r:id="rId38"/>
    <p:sldId id="683" r:id="rId39"/>
    <p:sldId id="690" r:id="rId40"/>
    <p:sldId id="613" r:id="rId41"/>
    <p:sldId id="684" r:id="rId42"/>
    <p:sldId id="643" r:id="rId43"/>
    <p:sldId id="685" r:id="rId44"/>
    <p:sldId id="686" r:id="rId45"/>
    <p:sldId id="692" r:id="rId46"/>
    <p:sldId id="691" r:id="rId47"/>
    <p:sldId id="614" r:id="rId48"/>
    <p:sldId id="615" r:id="rId49"/>
    <p:sldId id="657" r:id="rId50"/>
    <p:sldId id="694" r:id="rId51"/>
    <p:sldId id="617" r:id="rId52"/>
    <p:sldId id="658" r:id="rId53"/>
    <p:sldId id="619" r:id="rId54"/>
    <p:sldId id="695" r:id="rId55"/>
    <p:sldId id="622" r:id="rId56"/>
    <p:sldId id="623" r:id="rId57"/>
    <p:sldId id="696" r:id="rId58"/>
    <p:sldId id="624" r:id="rId59"/>
    <p:sldId id="659" r:id="rId60"/>
    <p:sldId id="626" r:id="rId61"/>
    <p:sldId id="634" r:id="rId62"/>
    <p:sldId id="627" r:id="rId6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98" autoAdjust="0"/>
    <p:restoredTop sz="77630" autoAdjust="0"/>
  </p:normalViewPr>
  <p:slideViewPr>
    <p:cSldViewPr snapToGrid="0">
      <p:cViewPr>
        <p:scale>
          <a:sx n="100" d="100"/>
          <a:sy n="100" d="100"/>
        </p:scale>
        <p:origin x="7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3CB4C25-EFB0-704D-92D2-4116B679C65E}"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05C6804-192A-2743-AEF4-D1552F665B76}" type="slidenum">
              <a:rPr lang="en-US"/>
              <a:pPr/>
              <a:t>‹#›</a:t>
            </a:fld>
            <a:endParaRPr lang="en-US"/>
          </a:p>
        </p:txBody>
      </p:sp>
    </p:spTree>
    <p:extLst>
      <p:ext uri="{BB962C8B-B14F-4D97-AF65-F5344CB8AC3E}">
        <p14:creationId xmlns:p14="http://schemas.microsoft.com/office/powerpoint/2010/main" val="86002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6651214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r>
              <a:rPr lang="en-US" b="1" i="1" dirty="0" smtClean="0"/>
              <a:t>Pre-class </a:t>
            </a:r>
            <a:r>
              <a:rPr lang="en-US" b="1" i="1" dirty="0"/>
              <a:t>music: </a:t>
            </a:r>
            <a:r>
              <a:rPr lang="en-US" dirty="0"/>
              <a:t>“Girl You Have No Faith in Medicine” by The White Stripes (See Tip #624)</a:t>
            </a:r>
          </a:p>
          <a:p>
            <a:endParaRPr lang="en-US" dirty="0"/>
          </a:p>
          <a:p>
            <a:r>
              <a:rPr lang="en-US" dirty="0"/>
              <a:t>In this song, The White Stripes sing about various cures for headaches. </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r>
              <a:rPr lang="en-US" b="1" i="1" dirty="0"/>
              <a:t>Image: </a:t>
            </a:r>
            <a:r>
              <a:rPr lang="en-US" dirty="0"/>
              <a:t>Animated Figure 18.1</a:t>
            </a:r>
          </a:p>
          <a:p>
            <a:endParaRPr lang="en-US" dirty="0"/>
          </a:p>
          <a:p>
            <a:r>
              <a:rPr lang="en-US" b="1" i="1" dirty="0"/>
              <a:t>Lecture notes:</a:t>
            </a:r>
          </a:p>
          <a:p>
            <a:endParaRPr lang="en-US" b="1" i="1" dirty="0"/>
          </a:p>
          <a:p>
            <a:r>
              <a:rPr lang="en-US" dirty="0"/>
              <a:t>First click: </a:t>
            </a:r>
          </a:p>
          <a:p>
            <a:pPr marL="171450" indent="-171450">
              <a:buFont typeface="Arial" charset="0"/>
              <a:buChar char="•"/>
            </a:pPr>
            <a:r>
              <a:rPr lang="en-US" dirty="0"/>
              <a:t>Draws production function.</a:t>
            </a:r>
          </a:p>
          <a:p>
            <a:pPr marL="171450" indent="-171450">
              <a:buFont typeface="Arial" charset="0"/>
              <a:buChar char="•"/>
            </a:pPr>
            <a:r>
              <a:rPr lang="en-US" dirty="0"/>
              <a:t>Rises quickly at first when there are small amounts of health care.</a:t>
            </a:r>
          </a:p>
          <a:p>
            <a:pPr marL="171450" indent="-171450">
              <a:buFont typeface="Arial" charset="0"/>
              <a:buChar char="•"/>
            </a:pPr>
            <a:r>
              <a:rPr lang="en-US" dirty="0"/>
              <a:t>Once you get to a certain level of health, additional care does not provide very large additional gains.</a:t>
            </a:r>
          </a:p>
          <a:p>
            <a:r>
              <a:rPr lang="en-US" dirty="0"/>
              <a:t>Second click: </a:t>
            </a:r>
          </a:p>
          <a:p>
            <a:pPr marL="171450" indent="-171450">
              <a:buFont typeface="Arial" charset="0"/>
              <a:buChar char="•"/>
            </a:pPr>
            <a:r>
              <a:rPr lang="en-US" dirty="0"/>
              <a:t>Labels Q</a:t>
            </a:r>
            <a:r>
              <a:rPr lang="en-US" baseline="-25000" dirty="0"/>
              <a:t>A</a:t>
            </a:r>
            <a:r>
              <a:rPr lang="en-US" dirty="0"/>
              <a:t> and the MP line</a:t>
            </a:r>
          </a:p>
          <a:p>
            <a:pPr marL="171450" indent="-171450">
              <a:buFont typeface="Arial" charset="0"/>
              <a:buChar char="•"/>
            </a:pPr>
            <a:r>
              <a:rPr lang="en-US" dirty="0"/>
              <a:t>The slope of the line at point A is the marginal product of health care.</a:t>
            </a:r>
          </a:p>
          <a:p>
            <a:r>
              <a:rPr lang="en-US" dirty="0"/>
              <a:t>Third click: </a:t>
            </a:r>
          </a:p>
          <a:p>
            <a:pPr marL="171450" indent="-171450">
              <a:buFont typeface="Arial" charset="0"/>
              <a:buChar char="•"/>
            </a:pPr>
            <a:r>
              <a:rPr lang="en-US" dirty="0"/>
              <a:t>Labels Q</a:t>
            </a:r>
            <a:r>
              <a:rPr lang="en-US" baseline="-25000" dirty="0"/>
              <a:t>B</a:t>
            </a:r>
            <a:r>
              <a:rPr lang="en-US" dirty="0"/>
              <a:t> and the MP line</a:t>
            </a:r>
          </a:p>
          <a:p>
            <a:pPr marL="171450" indent="-171450">
              <a:buFont typeface="Arial" charset="0"/>
              <a:buChar char="•"/>
            </a:pPr>
            <a:r>
              <a:rPr lang="en-US" dirty="0"/>
              <a:t>The slope of the line at point B is the marginal product of health care.</a:t>
            </a:r>
          </a:p>
          <a:p>
            <a:pPr>
              <a:buFontTx/>
              <a:buChar char="•"/>
            </a:pPr>
            <a:endParaRPr lang="en-US" dirty="0"/>
          </a:p>
          <a:p>
            <a:r>
              <a:rPr lang="en-US" dirty="0"/>
              <a:t>Two possible reasons for this:</a:t>
            </a:r>
          </a:p>
          <a:p>
            <a:pPr marL="171450" indent="-171450">
              <a:buFont typeface="Arial" charset="0"/>
              <a:buChar char="•"/>
            </a:pPr>
            <a:r>
              <a:rPr lang="en-US" dirty="0"/>
              <a:t>Other factors besides care affect health: </a:t>
            </a:r>
          </a:p>
          <a:p>
            <a:pPr marL="628650" lvl="1" indent="-171450">
              <a:buFont typeface="Arial" charset="0"/>
              <a:buChar char="•"/>
            </a:pPr>
            <a:r>
              <a:rPr lang="en-US" dirty="0"/>
              <a:t>Disease</a:t>
            </a:r>
          </a:p>
          <a:p>
            <a:pPr marL="628650" lvl="1" indent="-171450">
              <a:buFont typeface="Arial" charset="0"/>
              <a:buChar char="•"/>
            </a:pPr>
            <a:r>
              <a:rPr lang="en-US" dirty="0"/>
              <a:t>Genetics</a:t>
            </a:r>
          </a:p>
          <a:p>
            <a:pPr marL="628650" lvl="1" indent="-171450">
              <a:buFont typeface="Arial" charset="0"/>
              <a:buChar char="•"/>
            </a:pPr>
            <a:r>
              <a:rPr lang="en-US" dirty="0"/>
              <a:t>Lifestyle</a:t>
            </a:r>
          </a:p>
          <a:p>
            <a:pPr marL="171450" indent="-171450">
              <a:buFont typeface="Arial" charset="0"/>
              <a:buChar char="•"/>
            </a:pPr>
            <a:r>
              <a:rPr lang="en-US" dirty="0"/>
              <a:t>Once you get to a certain point, extending life becomes more and more costly.</a:t>
            </a:r>
          </a:p>
          <a:p>
            <a:pPr marL="171450" indent="-171450">
              <a:buFont typeface="Arial" charset="0"/>
              <a:buChar char="•"/>
            </a:pPr>
            <a:r>
              <a:rPr lang="en-US" dirty="0"/>
              <a:t>To get the same gains in health would require much more care.</a:t>
            </a:r>
          </a:p>
          <a:p>
            <a:pPr>
              <a:buFontTx/>
              <a:buChar cha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b="1" i="1" dirty="0"/>
              <a:t>Lecture tip</a:t>
            </a:r>
            <a:r>
              <a:rPr lang="en-US" b="1" i="1" dirty="0" smtClean="0"/>
              <a:t>:</a:t>
            </a:r>
            <a:endParaRPr lang="en-US" dirty="0"/>
          </a:p>
          <a:p>
            <a:pPr marL="171450" indent="-171450">
              <a:buFont typeface="Arial" charset="0"/>
              <a:buChar char="•"/>
            </a:pPr>
            <a:r>
              <a:rPr lang="en-US" dirty="0"/>
              <a:t>Remind your students at this point that health care is scarce, and like all scarce goods, it has to be rationed somehow.</a:t>
            </a:r>
          </a:p>
          <a:p>
            <a:pPr marL="171450" indent="-171450">
              <a:buFont typeface="Arial" charset="0"/>
              <a:buChar char="•"/>
            </a:pPr>
            <a:r>
              <a:rPr lang="en-US" dirty="0"/>
              <a:t>Also, the more money we allocate to health care, the less money can be allocated to other things.</a:t>
            </a:r>
          </a:p>
          <a:p>
            <a:pPr marL="171450" indent="-171450">
              <a:buFont typeface="Arial" charset="0"/>
              <a:buChar char="•"/>
            </a:pPr>
            <a:r>
              <a:rPr lang="en-US" dirty="0"/>
              <a:t>Should we reallocate money from end of life care to medical research and prevention</a:t>
            </a:r>
            <a:r>
              <a:rPr lang="en-US" dirty="0" smtClean="0"/>
              <a:t>?</a:t>
            </a:r>
          </a:p>
          <a:p>
            <a:pPr marL="171450" indent="-171450">
              <a:buFont typeface="Arial" charset="0"/>
              <a:buChar char="•"/>
            </a:pPr>
            <a:endParaRPr lang="en-US" dirty="0" smtClean="0"/>
          </a:p>
          <a:p>
            <a:pPr marL="0" indent="0">
              <a:buFont typeface="Arial" charset="0"/>
              <a:buNone/>
            </a:pPr>
            <a:r>
              <a:rPr lang="en-US" dirty="0" smtClean="0"/>
              <a:t>[Jovan </a:t>
            </a:r>
            <a:r>
              <a:rPr lang="en-US" dirty="0" err="1" smtClean="0"/>
              <a:t>Jaric</a:t>
            </a:r>
            <a:r>
              <a:rPr lang="en-US" dirty="0" smtClean="0"/>
              <a:t>/</a:t>
            </a:r>
            <a:r>
              <a:rPr lang="en-US" dirty="0" err="1" smtClean="0"/>
              <a:t>iStockphoto.com</a:t>
            </a:r>
            <a:r>
              <a:rPr lang="en-US" dirty="0" smtClean="0"/>
              <a: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b="1" i="1" dirty="0"/>
              <a:t>Image: </a:t>
            </a:r>
            <a:r>
              <a:rPr lang="en-US" dirty="0"/>
              <a:t>Figure 18.2</a:t>
            </a:r>
          </a:p>
          <a:p>
            <a:endParaRPr lang="en-US" dirty="0"/>
          </a:p>
          <a:p>
            <a:r>
              <a:rPr lang="en-US" b="1" i="1" dirty="0"/>
              <a:t>Lecture notes:</a:t>
            </a:r>
          </a:p>
          <a:p>
            <a:endParaRPr lang="en-US" dirty="0"/>
          </a:p>
          <a:p>
            <a:pPr marL="171450" indent="-171450">
              <a:buFont typeface="Arial" charset="0"/>
              <a:buChar char="•"/>
            </a:pPr>
            <a:r>
              <a:rPr lang="en-US" dirty="0"/>
              <a:t>Hospital care, physicians, and clinics account for half of all medical expenses. </a:t>
            </a:r>
          </a:p>
          <a:p>
            <a:pPr marL="171450" indent="-171450">
              <a:buFont typeface="Arial" charset="0"/>
              <a:buChar char="•"/>
            </a:pPr>
            <a:r>
              <a:rPr lang="en-US" dirty="0"/>
              <a:t>After that, prescription drugs, dental care, home health care, continuing care, and nursing homes each represent smaller parts of healthcare expenditures. </a:t>
            </a:r>
          </a:p>
          <a:p>
            <a:pPr marL="171450" indent="-171450">
              <a:buFont typeface="Arial" charset="0"/>
              <a:buChar char="•"/>
            </a:pPr>
            <a:r>
              <a:rPr lang="en-US" dirty="0"/>
              <a:t>Medical care has become much more efficient. Medical records are increasingly computerized and many procedures that required days of hospitalization a generation ago can now be done on an outpatient basis. </a:t>
            </a:r>
          </a:p>
          <a:p>
            <a:pPr marL="171450" indent="-171450">
              <a:buFont typeface="Arial" charset="0"/>
              <a:buChar char="•"/>
            </a:pPr>
            <a:r>
              <a:rPr lang="en-US" dirty="0"/>
              <a:t>The implication is that reducing medical costs through efficiency gains is ongoing, and yet costs continue to rise.</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ja-JP" altLang="en-US" b="1" i="1" dirty="0"/>
              <a:t>“</a:t>
            </a:r>
            <a:r>
              <a:rPr lang="en-US" altLang="ja-JP" b="1" i="1" dirty="0"/>
              <a:t>Beyond the Book</a:t>
            </a:r>
            <a:r>
              <a:rPr lang="ja-JP" altLang="en-US" b="1" i="1" dirty="0"/>
              <a:t>”</a:t>
            </a:r>
            <a:r>
              <a:rPr lang="en-US" altLang="ja-JP" b="1" i="1" dirty="0"/>
              <a:t> Slide</a:t>
            </a:r>
          </a:p>
          <a:p>
            <a:endParaRPr lang="en-US" dirty="0"/>
          </a:p>
          <a:p>
            <a:r>
              <a:rPr lang="en-US" dirty="0"/>
              <a:t>The chart on this slide shows that the distribution of costs and usage of health care is very skewed.</a:t>
            </a:r>
          </a:p>
          <a:p>
            <a:endParaRPr lang="en-US" dirty="0"/>
          </a:p>
          <a:p>
            <a:r>
              <a:rPr lang="en-US" dirty="0"/>
              <a:t>Key points from this graph:</a:t>
            </a:r>
          </a:p>
          <a:p>
            <a:pPr marL="171450" indent="-171450">
              <a:buFont typeface="Arial" charset="0"/>
              <a:buChar char="•"/>
            </a:pPr>
            <a:r>
              <a:rPr lang="en-US" dirty="0"/>
              <a:t>Shows 1% of people make up 22% of healthcare expenditures (left side)</a:t>
            </a:r>
          </a:p>
          <a:p>
            <a:pPr marL="171450" indent="-171450">
              <a:buFont typeface="Arial" charset="0"/>
              <a:buChar char="•"/>
            </a:pPr>
            <a:r>
              <a:rPr lang="en-US" dirty="0"/>
              <a:t>Shows 5% of people make up 49% of healthcare expenditures (left side)</a:t>
            </a:r>
          </a:p>
          <a:p>
            <a:pPr marL="171450" indent="-171450">
              <a:buFont typeface="Arial" charset="0"/>
              <a:buChar char="•"/>
            </a:pPr>
            <a:r>
              <a:rPr lang="en-US" dirty="0"/>
              <a:t>Shows 50% of people make up just 3% of healthcare expenditures (right side)</a:t>
            </a:r>
          </a:p>
          <a:p>
            <a:endParaRPr lang="en-US" dirty="0"/>
          </a:p>
          <a:p>
            <a:r>
              <a:rPr lang="en-US" dirty="0"/>
              <a:t>Question to ask students:</a:t>
            </a:r>
          </a:p>
          <a:p>
            <a:r>
              <a:rPr lang="en-US" dirty="0"/>
              <a:t>What demographic do you think uses the most health care?</a:t>
            </a:r>
          </a:p>
          <a:p>
            <a:pPr marL="171450" indent="-171450">
              <a:buFont typeface="Arial" charset="0"/>
              <a:buChar char="•"/>
            </a:pPr>
            <a:r>
              <a:rPr lang="en-US" dirty="0"/>
              <a:t>Answer: Elderly people</a:t>
            </a:r>
          </a:p>
          <a:p>
            <a:endParaRPr lang="en-US"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ja-JP" altLang="en-US" b="1" i="1"/>
              <a:t>“</a:t>
            </a:r>
            <a:r>
              <a:rPr lang="en-US" altLang="ja-JP" b="1" i="1"/>
              <a:t>Beyond the Book</a:t>
            </a:r>
            <a:r>
              <a:rPr lang="ja-JP" altLang="en-US" b="1" i="1"/>
              <a:t>”</a:t>
            </a:r>
            <a:r>
              <a:rPr lang="en-US" altLang="ja-JP" b="1" i="1"/>
              <a:t> Slide</a:t>
            </a:r>
          </a:p>
          <a:p>
            <a:endParaRPr lang="en-US"/>
          </a:p>
          <a:p>
            <a:r>
              <a:rPr lang="en-US"/>
              <a:t>Elderly people use much more health care than their younger counterparts.</a:t>
            </a:r>
          </a:p>
          <a:p>
            <a:endParaRPr lang="en-US"/>
          </a:p>
          <a:p>
            <a:r>
              <a:rPr lang="en-US" i="1"/>
              <a:t>Source: </a:t>
            </a:r>
            <a:r>
              <a:rPr lang="en-US"/>
              <a:t>http://upload.wikimedia.org/wikipedia/commons/d/d7/Spending_on_health_care_per_capita_by_age_group.png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ja-JP" altLang="en-US" b="1" i="1" dirty="0"/>
              <a:t>“</a:t>
            </a:r>
            <a:r>
              <a:rPr lang="en-US" altLang="ja-JP" b="1" i="1" dirty="0"/>
              <a:t>Beyond the Book</a:t>
            </a:r>
            <a:r>
              <a:rPr lang="ja-JP" altLang="en-US" b="1" i="1" dirty="0"/>
              <a:t>”</a:t>
            </a:r>
            <a:r>
              <a:rPr lang="en-US" altLang="ja-JP" b="1" i="1" dirty="0"/>
              <a:t> Slide</a:t>
            </a:r>
          </a:p>
          <a:p>
            <a:endParaRPr lang="en-US" dirty="0"/>
          </a:p>
          <a:p>
            <a:r>
              <a:rPr lang="en-US" dirty="0"/>
              <a:t>Many people don</a:t>
            </a:r>
            <a:r>
              <a:rPr lang="ja-JP" altLang="en-US" dirty="0"/>
              <a:t>’</a:t>
            </a:r>
            <a:r>
              <a:rPr lang="en-US" altLang="ja-JP" dirty="0"/>
              <a:t>t like to think about the </a:t>
            </a:r>
            <a:r>
              <a:rPr lang="ja-JP" altLang="en-US" dirty="0"/>
              <a:t>“</a:t>
            </a:r>
            <a:r>
              <a:rPr lang="en-US" altLang="ja-JP" dirty="0"/>
              <a:t>tough questions</a:t>
            </a:r>
            <a:r>
              <a:rPr lang="ja-JP" altLang="en-US" dirty="0"/>
              <a:t>”</a:t>
            </a:r>
            <a:r>
              <a:rPr lang="en-US" altLang="ja-JP" dirty="0"/>
              <a:t> at the end, but we still must consider costs and benefits of health care.  Health care is still a scarce good and using it has opportunity costs.</a:t>
            </a:r>
          </a:p>
          <a:p>
            <a:endParaRPr lang="en-US" dirty="0"/>
          </a:p>
          <a:p>
            <a:r>
              <a:rPr lang="en-US" dirty="0"/>
              <a:t>Elderly people tend to have a spike in health care usage in the last weeks of their life.  </a:t>
            </a:r>
          </a:p>
          <a:p>
            <a:pPr marL="171450" indent="-171450">
              <a:buFont typeface="Arial" charset="0"/>
              <a:buChar char="•"/>
            </a:pPr>
            <a:r>
              <a:rPr lang="en-US" dirty="0"/>
              <a:t>Is it worth it to use $60,000 worth of health care to extend life for a few weeks?  </a:t>
            </a:r>
          </a:p>
          <a:p>
            <a:pPr marL="171450" indent="-171450">
              <a:buFont typeface="Arial" charset="0"/>
              <a:buChar char="•"/>
            </a:pPr>
            <a:r>
              <a:rPr lang="en-US" dirty="0"/>
              <a:t>What if the quality of this additional life is very low, such as being bedridden and hooked up to machines?</a:t>
            </a:r>
          </a:p>
          <a:p>
            <a:pPr marL="171450" indent="-171450">
              <a:buFont typeface="Arial" charset="0"/>
              <a:buChar char="•"/>
            </a:pPr>
            <a:r>
              <a:rPr lang="en-US" dirty="0"/>
              <a:t>Is it worth it to insert a $50,000 pacemaker into someone if it may give them a more stable heartbeat for just one more month at the end of their life?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i="1" dirty="0"/>
              <a:t>Clicker question:</a:t>
            </a:r>
          </a:p>
          <a:p>
            <a:r>
              <a:rPr lang="en-US" dirty="0"/>
              <a:t>Correct answer: C, Health care is often financed through intermediaries such as insurance companies.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en-US" b="1" i="1"/>
              <a:t>Clicker question:</a:t>
            </a:r>
          </a:p>
          <a:p>
            <a:r>
              <a:rPr lang="en-US"/>
              <a:t>Correct answer: B, Consumers are willing to consume more health care because insurance pays most of the marginal costs of care.</a:t>
            </a:r>
          </a:p>
          <a:p>
            <a:endParaRPr lang="en-US"/>
          </a:p>
          <a:p>
            <a:r>
              <a:rPr lang="en-US" sz="2800">
                <a:latin typeface="Arial" pitchFamily="-107" charset="0"/>
              </a:rPr>
              <a:t>When private insurance covers expenses, patients don</a:t>
            </a:r>
            <a:r>
              <a:rPr lang="ja-JP" altLang="en-US" sz="2800">
                <a:latin typeface="Arial" pitchFamily="-107" charset="0"/>
              </a:rPr>
              <a:t>’</a:t>
            </a:r>
            <a:r>
              <a:rPr lang="en-US" altLang="ja-JP" sz="2800">
                <a:latin typeface="Arial" pitchFamily="-107" charset="0"/>
              </a:rPr>
              <a:t>t pay the full marginal cost of medicine. </a:t>
            </a:r>
            <a:r>
              <a:rPr lang="en-US" altLang="ja-JP" sz="2400">
                <a:latin typeface="Arial" pitchFamily="-107" charset="0"/>
              </a:rPr>
              <a:t>Patients agree to additional tests or visits, and doctors are more willing to order more tests if they know patient isn</a:t>
            </a:r>
            <a:r>
              <a:rPr lang="ja-JP" altLang="en-US" sz="2400">
                <a:latin typeface="Arial" pitchFamily="-107" charset="0"/>
              </a:rPr>
              <a:t>’</a:t>
            </a:r>
            <a:r>
              <a:rPr lang="en-US" altLang="ja-JP" sz="2400">
                <a:latin typeface="Arial" pitchFamily="-107" charset="0"/>
              </a:rPr>
              <a:t>t directly paying.</a:t>
            </a:r>
            <a:endParaRPr lang="en-US" sz="2400">
              <a:latin typeface="Arial" pitchFamily="-107"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r>
              <a:rPr lang="en-US" b="1" i="1"/>
              <a:t>Clicker question:</a:t>
            </a:r>
          </a:p>
          <a:p>
            <a:r>
              <a:rPr lang="en-US"/>
              <a:t>Correct answer: D, The insurance company will use your premiums to pay the expenses of another insured consumer who did get sick.</a:t>
            </a:r>
          </a:p>
          <a:p>
            <a:endParaRPr lang="en-US"/>
          </a:p>
          <a:p>
            <a:r>
              <a:rPr lang="en-US"/>
              <a:t>Insurance involves risk sharing. Your premiums will help those who required hospital visits. Next year, someone else</a:t>
            </a:r>
            <a:r>
              <a:rPr lang="ja-JP" altLang="en-US"/>
              <a:t>’</a:t>
            </a:r>
            <a:r>
              <a:rPr lang="en-US" altLang="ja-JP"/>
              <a:t>s premiums may pay for your visit.</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b="1" i="1" dirty="0"/>
              <a:t>Lecture tip:</a:t>
            </a:r>
          </a:p>
          <a:p>
            <a:endParaRPr lang="en-US" b="1" i="1" dirty="0"/>
          </a:p>
          <a:p>
            <a:r>
              <a:rPr lang="en-US" i="1" dirty="0"/>
              <a:t>Note on the ordering:</a:t>
            </a:r>
            <a:r>
              <a:rPr lang="en-US" dirty="0"/>
              <a:t> The textbook order is Consumers, Producers, Intermediaries, Pharmaceutical. These slides flip the last two since the first three are quick to cover; a few of the next slides cover intermediaries.</a:t>
            </a:r>
            <a:endParaRPr lang="en-US" b="1" i="1" dirty="0"/>
          </a:p>
          <a:p>
            <a:endParaRPr lang="en-US" b="1" i="1" dirty="0"/>
          </a:p>
          <a:p>
            <a:r>
              <a:rPr lang="en-US" dirty="0"/>
              <a:t>Government as a consumer: </a:t>
            </a:r>
          </a:p>
          <a:p>
            <a:pPr marL="171450" indent="-171450">
              <a:buFont typeface="Arial" charset="0"/>
              <a:buChar char="•"/>
            </a:pPr>
            <a:r>
              <a:rPr lang="en-US" dirty="0"/>
              <a:t>Medicare (elderly) and Medicaid (poor) serve over 40 million each </a:t>
            </a:r>
          </a:p>
          <a:p>
            <a:pPr marL="171450" indent="-171450">
              <a:buFont typeface="Arial" charset="0"/>
              <a:buChar char="•"/>
            </a:pPr>
            <a:r>
              <a:rPr lang="en-US" dirty="0"/>
              <a:t>One-third of all medical spending in the United States; one-fourth of total government spending</a:t>
            </a:r>
          </a:p>
          <a:p>
            <a:pPr>
              <a:buFontTx/>
              <a:buChar char="•"/>
            </a:pPr>
            <a:endParaRPr lang="en-US" dirty="0"/>
          </a:p>
          <a:p>
            <a:r>
              <a:rPr lang="en-US" dirty="0"/>
              <a:t>Other producers: </a:t>
            </a:r>
          </a:p>
          <a:p>
            <a:pPr marL="171450" indent="-171450">
              <a:buFont typeface="Arial" charset="0"/>
              <a:buChar char="•"/>
            </a:pPr>
            <a:r>
              <a:rPr lang="en-US" dirty="0"/>
              <a:t>Medical offices</a:t>
            </a:r>
          </a:p>
          <a:p>
            <a:pPr marL="171450" indent="-171450">
              <a:buFont typeface="Arial" charset="0"/>
              <a:buChar char="•"/>
            </a:pPr>
            <a:r>
              <a:rPr lang="en-US" dirty="0"/>
              <a:t>Medical equipment suppliers</a:t>
            </a:r>
          </a:p>
          <a:p>
            <a:endParaRPr lang="en-US" b="1" i="1" dirty="0"/>
          </a:p>
          <a:p>
            <a:r>
              <a:rPr lang="en-US" dirty="0"/>
              <a:t>Pharmaceutical companies: </a:t>
            </a:r>
          </a:p>
          <a:p>
            <a:pPr marL="171450" indent="-171450">
              <a:buFont typeface="Arial" charset="0"/>
              <a:buChar char="•"/>
            </a:pPr>
            <a:r>
              <a:rPr lang="en-US" dirty="0"/>
              <a:t>United States accounts for about one-third of $1 trillion in global sales</a:t>
            </a:r>
          </a:p>
          <a:p>
            <a:pPr marL="171450" indent="-171450">
              <a:buFont typeface="Arial" charset="0"/>
              <a:buChar char="•"/>
            </a:pPr>
            <a:endParaRPr lang="en-US" dirty="0"/>
          </a:p>
          <a:p>
            <a:pPr marL="171450" indent="-171450">
              <a:buFont typeface="Arial" charset="0"/>
              <a:buChar char="•"/>
            </a:pPr>
            <a:r>
              <a:rPr lang="en-US" dirty="0"/>
              <a:t>Intermediaries such as insurance companies create a set of incentives that lead to higher medical costs.</a:t>
            </a:r>
          </a:p>
          <a:p>
            <a:pPr>
              <a:buFontTx/>
              <a:buChar char="•"/>
            </a:pPr>
            <a:endParaRPr lang="en-US" dirty="0"/>
          </a:p>
          <a:p>
            <a:r>
              <a:rPr lang="en-US" dirty="0"/>
              <a:t>The next three slides provide a more detailed discussion of health insurance.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r>
              <a:rPr lang="en-US" b="1" i="1" dirty="0"/>
              <a:t>Lecture notes:</a:t>
            </a:r>
          </a:p>
          <a:p>
            <a:endParaRPr lang="en-US" dirty="0"/>
          </a:p>
          <a:p>
            <a:r>
              <a:rPr lang="en-US" dirty="0"/>
              <a:t>Bounded rationality: </a:t>
            </a:r>
          </a:p>
          <a:p>
            <a:pPr marL="171450" indent="-171450">
              <a:buFont typeface="Arial" charset="0"/>
              <a:buChar char="•"/>
            </a:pPr>
            <a:r>
              <a:rPr lang="en-US" dirty="0"/>
              <a:t>Incomplete information</a:t>
            </a:r>
          </a:p>
          <a:p>
            <a:pPr marL="171450" indent="-171450">
              <a:buFont typeface="Arial" charset="0"/>
              <a:buChar char="•"/>
            </a:pPr>
            <a:r>
              <a:rPr lang="en-US" dirty="0"/>
              <a:t>Limited brain power</a:t>
            </a:r>
          </a:p>
          <a:p>
            <a:pPr marL="171450" indent="-171450">
              <a:buFont typeface="Arial" charset="0"/>
              <a:buChar char="•"/>
            </a:pPr>
            <a:r>
              <a:rPr lang="en-US" dirty="0"/>
              <a:t>Not enough time</a:t>
            </a:r>
          </a:p>
          <a:p>
            <a:endParaRPr lang="en-US" dirty="0"/>
          </a:p>
          <a:p>
            <a:r>
              <a:rPr lang="en-US" dirty="0"/>
              <a:t>Inconsistencies with Rational Choice Model: </a:t>
            </a:r>
          </a:p>
          <a:p>
            <a:pPr marL="171450" indent="-171450">
              <a:buFont typeface="Arial" charset="0"/>
              <a:buChar char="•"/>
            </a:pPr>
            <a:r>
              <a:rPr lang="en-US" dirty="0"/>
              <a:t>Misperceptions of probabilities</a:t>
            </a:r>
          </a:p>
          <a:p>
            <a:pPr marL="171450" indent="-171450">
              <a:buFont typeface="Arial" charset="0"/>
              <a:buChar char="•"/>
            </a:pPr>
            <a:r>
              <a:rPr lang="en-US" dirty="0"/>
              <a:t>Inconsistencies in decision making</a:t>
            </a:r>
          </a:p>
          <a:p>
            <a:pPr marL="171450" indent="-171450">
              <a:buFont typeface="Arial" charset="0"/>
              <a:buChar char="•"/>
            </a:pPr>
            <a:r>
              <a:rPr lang="en-US" dirty="0"/>
              <a:t>Judgments about fairness</a:t>
            </a:r>
          </a:p>
          <a:p>
            <a:endParaRPr lang="en-US" dirty="0"/>
          </a:p>
          <a:p>
            <a:r>
              <a:rPr lang="en-US" dirty="0"/>
              <a:t>Risk preferences: </a:t>
            </a:r>
          </a:p>
          <a:p>
            <a:pPr marL="171450" indent="-171450">
              <a:buFont typeface="Arial" charset="0"/>
              <a:buChar char="•"/>
            </a:pPr>
            <a:r>
              <a:rPr lang="en-US" dirty="0"/>
              <a:t>Preference reversal</a:t>
            </a:r>
          </a:p>
          <a:p>
            <a:pPr marL="171450" indent="-171450">
              <a:buFont typeface="Arial" charset="0"/>
              <a:buChar char="•"/>
            </a:pPr>
            <a:r>
              <a:rPr lang="en-US" dirty="0"/>
              <a:t>Prospect Theory</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b="1" i="1"/>
              <a:t>Lecture notes:</a:t>
            </a:r>
          </a:p>
          <a:p>
            <a:r>
              <a:rPr lang="en-US"/>
              <a:t>Before we answer this, we need to cover some definitions.</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Premium:</a:t>
            </a:r>
          </a:p>
          <a:p>
            <a:pPr marL="171450" lvl="1" indent="-171450">
              <a:buFontTx/>
              <a:buChar char="•"/>
            </a:pPr>
            <a:r>
              <a:rPr lang="en-US" sz="2400" dirty="0">
                <a:latin typeface="Arial" pitchFamily="-107" charset="0"/>
              </a:rPr>
              <a:t>For many individuals, health care is connected to their job.</a:t>
            </a:r>
          </a:p>
          <a:p>
            <a:pPr marL="171450" lvl="1" indent="-171450">
              <a:buFontTx/>
              <a:buChar char="•"/>
            </a:pPr>
            <a:r>
              <a:rPr lang="en-US" sz="2400" dirty="0">
                <a:latin typeface="Arial" pitchFamily="-107" charset="0"/>
              </a:rPr>
              <a:t>Your company either pays all of the premium or part of the premium, and the total premium or the remainder of the premium is taken out of your check.</a:t>
            </a:r>
          </a:p>
          <a:p>
            <a:pPr>
              <a:buFontTx/>
              <a:buChar char="•"/>
            </a:pPr>
            <a:endParaRPr lang="en-US" dirty="0"/>
          </a:p>
          <a:p>
            <a:r>
              <a:rPr lang="en-US" dirty="0"/>
              <a:t>Copayments:</a:t>
            </a:r>
          </a:p>
          <a:p>
            <a:pPr marL="171450" indent="-171450">
              <a:buFont typeface="Arial" charset="0"/>
              <a:buChar char="•"/>
            </a:pPr>
            <a:r>
              <a:rPr lang="en-US" dirty="0"/>
              <a:t>For example, if you have an annual physical, you may have to pay the doctor $40 for it and the insurance company is billed for the rest of the cost.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Deductible:</a:t>
            </a:r>
          </a:p>
          <a:p>
            <a:pPr marL="171450" indent="-171450">
              <a:buFont typeface="Arial" charset="0"/>
              <a:buChar char="•"/>
            </a:pPr>
            <a:r>
              <a:rPr lang="en-US" dirty="0"/>
              <a:t>Insurance </a:t>
            </a:r>
            <a:r>
              <a:rPr lang="ja-JP" altLang="en-US" dirty="0"/>
              <a:t>“</a:t>
            </a:r>
            <a:r>
              <a:rPr lang="en-US" altLang="ja-JP" dirty="0"/>
              <a:t>kicks in</a:t>
            </a:r>
            <a:r>
              <a:rPr lang="ja-JP" altLang="en-US" dirty="0"/>
              <a:t>”</a:t>
            </a:r>
            <a:r>
              <a:rPr lang="en-US" altLang="ja-JP" dirty="0"/>
              <a:t> after a certain amount of expenses are incurred. </a:t>
            </a:r>
          </a:p>
          <a:p>
            <a:pPr marL="171450" indent="-171450">
              <a:buFont typeface="Arial" charset="0"/>
              <a:buChar char="•"/>
            </a:pPr>
            <a:r>
              <a:rPr lang="en-US" altLang="ja-JP" dirty="0"/>
              <a:t>Generally, you pay the first part of expenses, called the deductible.  </a:t>
            </a:r>
          </a:p>
          <a:p>
            <a:pPr marL="171450" indent="-171450">
              <a:buFont typeface="Arial" charset="0"/>
              <a:buChar char="•"/>
            </a:pPr>
            <a:r>
              <a:rPr lang="en-US" altLang="ja-JP" dirty="0"/>
              <a:t>After you</a:t>
            </a:r>
            <a:r>
              <a:rPr lang="ja-JP" altLang="en-US" dirty="0"/>
              <a:t>’</a:t>
            </a:r>
            <a:r>
              <a:rPr lang="en-US" altLang="ja-JP" dirty="0" err="1"/>
              <a:t>ve</a:t>
            </a:r>
            <a:r>
              <a:rPr lang="en-US" altLang="ja-JP" dirty="0"/>
              <a:t> paid that amount, the insurance company will pay the additional healthcare expenses.  </a:t>
            </a:r>
          </a:p>
          <a:p>
            <a:pPr>
              <a:buFontTx/>
              <a:buChar char="•"/>
            </a:pPr>
            <a:endParaRPr lang="en-US" altLang="ja-JP" dirty="0"/>
          </a:p>
          <a:p>
            <a:r>
              <a:rPr lang="en-US" dirty="0"/>
              <a:t>Co-insurance:</a:t>
            </a:r>
          </a:p>
          <a:p>
            <a:pPr marL="171450" indent="-171450">
              <a:buFont typeface="Arial" charset="0"/>
              <a:buChar char="•"/>
            </a:pPr>
            <a:r>
              <a:rPr lang="en-US" dirty="0"/>
              <a:t>Even after going over your deductible, you still may be responsible for a portion of medical expenses.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en-US" b="1" i="1" dirty="0"/>
              <a:t>Lecture notes:</a:t>
            </a:r>
          </a:p>
          <a:p>
            <a:endParaRPr lang="en-US" dirty="0"/>
          </a:p>
          <a:p>
            <a:r>
              <a:rPr lang="en-US" dirty="0"/>
              <a:t>Allowable charge: </a:t>
            </a:r>
          </a:p>
          <a:p>
            <a:pPr marL="171450" indent="-171450">
              <a:buFont typeface="Arial" charset="0"/>
              <a:buChar char="•"/>
            </a:pPr>
            <a:r>
              <a:rPr lang="en-US" dirty="0"/>
              <a:t>Less than the total charge because you belong to an insurance network.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r>
              <a:rPr lang="en-US" b="1" i="1" dirty="0"/>
              <a:t>Lecture notes:</a:t>
            </a:r>
          </a:p>
          <a:p>
            <a:r>
              <a:rPr lang="en-US" dirty="0"/>
              <a:t>The $840.83 is a combination of copayment, deductible, and co-insurance.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a:lnSpc>
                <a:spcPct val="90000"/>
              </a:lnSpc>
            </a:pPr>
            <a:endParaRPr lang="en-US" sz="1000"/>
          </a:p>
          <a:p>
            <a:pPr>
              <a:lnSpc>
                <a:spcPct val="90000"/>
              </a:lnSpc>
            </a:pPr>
            <a:endParaRPr lang="en-US"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a:lnSpc>
                <a:spcPct val="90000"/>
              </a:lnSpc>
            </a:pPr>
            <a:r>
              <a:rPr lang="en-US" sz="1000" b="1" i="1" dirty="0"/>
              <a:t>Lecture notes:</a:t>
            </a:r>
          </a:p>
          <a:p>
            <a:pPr>
              <a:lnSpc>
                <a:spcPct val="90000"/>
              </a:lnSpc>
            </a:pPr>
            <a:endParaRPr lang="en-US" sz="1000" b="1" i="1" dirty="0"/>
          </a:p>
          <a:p>
            <a:pPr>
              <a:lnSpc>
                <a:spcPct val="90000"/>
              </a:lnSpc>
            </a:pPr>
            <a:r>
              <a:rPr lang="en-US" sz="2000" b="1" dirty="0">
                <a:latin typeface="Arial" pitchFamily="-107" charset="0"/>
              </a:rPr>
              <a:t>Essentially, insurance involves risk sharing</a:t>
            </a:r>
            <a:r>
              <a:rPr lang="en-US" sz="2000" dirty="0">
                <a:latin typeface="Arial" pitchFamily="-107" charset="0"/>
              </a:rPr>
              <a:t>. </a:t>
            </a:r>
          </a:p>
          <a:p>
            <a:pPr marL="342900" indent="-342900">
              <a:lnSpc>
                <a:spcPct val="90000"/>
              </a:lnSpc>
              <a:buFont typeface="Arial" charset="0"/>
              <a:buChar char="•"/>
            </a:pPr>
            <a:r>
              <a:rPr lang="en-US" sz="2000" dirty="0">
                <a:latin typeface="Arial" pitchFamily="-107" charset="0"/>
              </a:rPr>
              <a:t>Many people are risk averse and would rather pay a little bit of insurance premiums per year, even if they don</a:t>
            </a:r>
            <a:r>
              <a:rPr lang="ja-JP" altLang="en-US" sz="2000" dirty="0">
                <a:latin typeface="Arial" pitchFamily="-107" charset="0"/>
              </a:rPr>
              <a:t>’</a:t>
            </a:r>
            <a:r>
              <a:rPr lang="en-US" altLang="ja-JP" sz="2000" dirty="0">
                <a:latin typeface="Arial" pitchFamily="-107" charset="0"/>
              </a:rPr>
              <a:t>t get sick that year.  </a:t>
            </a:r>
          </a:p>
          <a:p>
            <a:pPr marL="342900" indent="-342900">
              <a:lnSpc>
                <a:spcPct val="90000"/>
              </a:lnSpc>
              <a:buFont typeface="Arial" charset="0"/>
              <a:buChar char="•"/>
            </a:pPr>
            <a:r>
              <a:rPr lang="en-US" altLang="ja-JP" sz="2000" dirty="0">
                <a:latin typeface="Arial" pitchFamily="-107" charset="0"/>
              </a:rPr>
              <a:t>They would rather do that than risk going without insurance and have the possibility of not being covered in the event of a high-price medical emergency.</a:t>
            </a:r>
          </a:p>
          <a:p>
            <a:pPr marL="0" lvl="1">
              <a:lnSpc>
                <a:spcPct val="90000"/>
              </a:lnSpc>
            </a:pPr>
            <a:endParaRPr lang="en-US" sz="2000" dirty="0">
              <a:latin typeface="Arial" pitchFamily="-107"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b="1" i="1"/>
              <a:t>Lecture notes:</a:t>
            </a:r>
          </a:p>
          <a:p>
            <a:r>
              <a:rPr lang="en-US"/>
              <a:t>An HMO is another type of intermediary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b="1" i="1" dirty="0"/>
              <a:t>Lecture tip:</a:t>
            </a:r>
            <a:endParaRPr lang="en-US" dirty="0"/>
          </a:p>
          <a:p>
            <a:endParaRPr lang="en-US" dirty="0"/>
          </a:p>
          <a:p>
            <a:r>
              <a:rPr lang="en-US" dirty="0"/>
              <a:t>Ask students what perverse incentives are created given your discussion of the players in the game.</a:t>
            </a:r>
          </a:p>
          <a:p>
            <a:pPr marL="171450" indent="-171450">
              <a:buFont typeface="Arial" charset="0"/>
              <a:buChar char="•"/>
            </a:pPr>
            <a:r>
              <a:rPr lang="en-US" dirty="0"/>
              <a:t>Consumer demand is higher since they do not pay the full cost of service: the effective marginal cost is low.</a:t>
            </a:r>
          </a:p>
          <a:p>
            <a:pPr marL="171450" indent="-171450">
              <a:buFont typeface="Arial" charset="0"/>
              <a:buChar char="•"/>
            </a:pPr>
            <a:r>
              <a:rPr lang="en-US" dirty="0"/>
              <a:t>Doctors don’t want to be sued, and earn income from the services they provide.</a:t>
            </a:r>
          </a:p>
          <a:p>
            <a:pPr marL="171450" indent="-171450">
              <a:buFont typeface="Arial" charset="0"/>
              <a:buChar char="•"/>
            </a:pPr>
            <a:r>
              <a:rPr lang="en-US" dirty="0"/>
              <a:t>Government caps cause the prices of services not covered by Medicare and Medicaid to increase.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marL="171450" indent="-17145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What are the possible benefits and costs of government intervention when patients have incomplete information?</a:t>
            </a:r>
          </a:p>
          <a:p>
            <a:endParaRPr lang="en-US" i="1" dirty="0"/>
          </a:p>
          <a:p>
            <a:r>
              <a:rPr lang="en-US" dirty="0"/>
              <a:t>The key concepts covered in this clip are:</a:t>
            </a:r>
          </a:p>
          <a:p>
            <a:pPr marL="171450" indent="-171450">
              <a:buFont typeface="Arial" charset="0"/>
              <a:buChar char="•"/>
            </a:pPr>
            <a:r>
              <a:rPr lang="en-US" dirty="0"/>
              <a:t>Alternative medicine</a:t>
            </a:r>
          </a:p>
          <a:p>
            <a:pPr marL="171450" indent="-171450">
              <a:buFont typeface="Arial" charset="0"/>
              <a:buChar char="•"/>
            </a:pPr>
            <a:r>
              <a:rPr lang="en-US" dirty="0"/>
              <a:t>FDA</a:t>
            </a:r>
          </a:p>
        </p:txBody>
      </p:sp>
      <p:sp>
        <p:nvSpPr>
          <p:cNvPr id="7168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DE0CC16F-8AA8-FA46-A7BD-C0AAE6AE8369}" type="slidenum">
              <a:rPr lang="en-US">
                <a:solidFill>
                  <a:srgbClr val="000000"/>
                </a:solidFill>
                <a:latin typeface="Arial" pitchFamily="-107" charset="0"/>
              </a:rPr>
              <a:pPr eaLnBrk="1" hangingPunct="1"/>
              <a:t>30</a:t>
            </a:fld>
            <a:endParaRPr lang="en-US">
              <a:solidFill>
                <a:srgbClr val="000000"/>
              </a:solidFill>
              <a:latin typeface="Arial" pitchFamily="-107"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 </a:t>
            </a:r>
          </a:p>
          <a:p>
            <a:r>
              <a:rPr lang="en-US" i="1"/>
              <a:t>The clip mentioned on the slide can be found in the Interactive Instructor’s Guide. Access the direct link by clicking the icon in the PowerPoint above. </a:t>
            </a:r>
          </a:p>
          <a:p>
            <a:endParaRPr lang="en-US" i="1"/>
          </a:p>
          <a:p>
            <a:r>
              <a:rPr lang="en-US"/>
              <a:t>This clip is a good example of asymmetric information.</a:t>
            </a:r>
          </a:p>
        </p:txBody>
      </p:sp>
      <p:sp>
        <p:nvSpPr>
          <p:cNvPr id="73731"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79DC97CF-343D-284D-8DA8-B5CCB2AB2D3C}" type="slidenum">
              <a:rPr lang="en-US">
                <a:solidFill>
                  <a:srgbClr val="000000"/>
                </a:solidFill>
                <a:latin typeface="Arial" pitchFamily="-107" charset="0"/>
              </a:rPr>
              <a:pPr eaLnBrk="1" hangingPunct="1"/>
              <a:t>31</a:t>
            </a:fld>
            <a:endParaRPr lang="en-US">
              <a:solidFill>
                <a:srgbClr val="000000"/>
              </a:solidFill>
              <a:latin typeface="Arial" pitchFamily="-107"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b="1" i="1" dirty="0"/>
              <a:t>Lecture tip:</a:t>
            </a:r>
          </a:p>
          <a:p>
            <a:endParaRPr lang="en-US" dirty="0"/>
          </a:p>
          <a:p>
            <a:r>
              <a:rPr lang="en-US" dirty="0"/>
              <a:t>You could point out that asymmetric information is another type of market failure discussed earlier: externalities, public goods, imperfect markets.</a:t>
            </a:r>
          </a:p>
          <a:p>
            <a:pPr>
              <a:buFontTx/>
              <a:buChar char="•"/>
            </a:pPr>
            <a:endParaRPr lang="en-US" dirty="0"/>
          </a:p>
          <a:p>
            <a:r>
              <a:rPr lang="en-US" dirty="0"/>
              <a:t>We will discuss three problems associated with asymmetric information: </a:t>
            </a:r>
          </a:p>
          <a:p>
            <a:pPr marL="171450" indent="-171450">
              <a:buFont typeface="Arial" charset="0"/>
              <a:buChar char="•"/>
            </a:pPr>
            <a:r>
              <a:rPr lang="en-US" dirty="0"/>
              <a:t>Adverse selection</a:t>
            </a:r>
          </a:p>
          <a:p>
            <a:pPr marL="171450" indent="-171450">
              <a:buFont typeface="Arial" charset="0"/>
              <a:buChar char="•"/>
            </a:pPr>
            <a:r>
              <a:rPr lang="en-US" dirty="0"/>
              <a:t>Principal agent problem</a:t>
            </a:r>
          </a:p>
          <a:p>
            <a:pPr marL="171450" indent="-171450">
              <a:buFont typeface="Arial" charset="0"/>
              <a:buChar char="•"/>
            </a:pPr>
            <a:r>
              <a:rPr lang="en-US" dirty="0"/>
              <a:t>Moral hazard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b="1" i="1"/>
              <a:t>Lecture tip:</a:t>
            </a:r>
          </a:p>
          <a:p>
            <a:r>
              <a:rPr lang="en-US"/>
              <a:t>Before discussing adverse selection in health care, you might want to discuss adverse selection in the used car market, such as the problem with selling lemons.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r>
              <a:rPr lang="en-US" b="1" i="1"/>
              <a:t>Lecture notes:</a:t>
            </a:r>
          </a:p>
          <a:p>
            <a:r>
              <a:rPr lang="en-US"/>
              <a:t>Insurance companies could require a medical exam or delay eligibility for full benefits.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r>
              <a:rPr lang="en-US" b="1" i="1" dirty="0"/>
              <a:t>Lecture notes:</a:t>
            </a:r>
          </a:p>
          <a:p>
            <a:endParaRPr lang="en-US" dirty="0"/>
          </a:p>
          <a:p>
            <a:r>
              <a:rPr lang="en-US" dirty="0"/>
              <a:t>Other examples (nonmedical) discussed in textbook include:</a:t>
            </a:r>
          </a:p>
          <a:p>
            <a:pPr marL="171450" indent="-171450">
              <a:buFont typeface="Arial" charset="0"/>
              <a:buChar char="•"/>
            </a:pPr>
            <a:r>
              <a:rPr lang="en-US" dirty="0"/>
              <a:t>Parents (</a:t>
            </a:r>
            <a:r>
              <a:rPr lang="en-US" i="1" dirty="0"/>
              <a:t>principal</a:t>
            </a:r>
            <a:r>
              <a:rPr lang="en-US" dirty="0"/>
              <a:t>) hire a babysitter (</a:t>
            </a:r>
            <a:r>
              <a:rPr lang="en-US" i="1" dirty="0"/>
              <a:t>agent</a:t>
            </a:r>
            <a:r>
              <a:rPr lang="en-US" dirty="0"/>
              <a:t>).</a:t>
            </a:r>
          </a:p>
          <a:p>
            <a:pPr marL="171450" indent="-171450">
              <a:buFont typeface="Arial" charset="0"/>
              <a:buChar char="•"/>
            </a:pPr>
            <a:r>
              <a:rPr lang="en-US" dirty="0"/>
              <a:t>Constituents (</a:t>
            </a:r>
            <a:r>
              <a:rPr lang="en-US" i="1" dirty="0"/>
              <a:t>principal</a:t>
            </a:r>
            <a:r>
              <a:rPr lang="en-US" dirty="0"/>
              <a:t>) vote for politician (</a:t>
            </a:r>
            <a:r>
              <a:rPr lang="en-US" i="1" dirty="0"/>
              <a:t>agent)</a:t>
            </a:r>
            <a:r>
              <a:rPr lang="en-US" dirty="0"/>
              <a:t>. Politician ends up serving special interests.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endParaRPr lang="en-US" b="0" i="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This clip is a good example of moral hazard. Other key concepts include:</a:t>
            </a:r>
          </a:p>
          <a:p>
            <a:pPr marL="171450" indent="-171450">
              <a:buFont typeface="Arial" charset="0"/>
              <a:buChar char="•"/>
            </a:pPr>
            <a:r>
              <a:rPr lang="en-US" dirty="0"/>
              <a:t>Incentives</a:t>
            </a:r>
          </a:p>
          <a:p>
            <a:pPr marL="171450" indent="-171450">
              <a:buFont typeface="Arial" charset="0"/>
              <a:buChar char="•"/>
            </a:pPr>
            <a:r>
              <a:rPr lang="en-US" dirty="0"/>
              <a:t>Unintended consequences</a:t>
            </a:r>
          </a:p>
        </p:txBody>
      </p:sp>
      <p:sp>
        <p:nvSpPr>
          <p:cNvPr id="8806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20739DED-E790-3B4D-B4EF-14BC14D3EDA5}" type="slidenum">
              <a:rPr lang="en-US">
                <a:solidFill>
                  <a:srgbClr val="000000"/>
                </a:solidFill>
                <a:latin typeface="Arial" pitchFamily="-107" charset="0"/>
              </a:rPr>
              <a:pPr eaLnBrk="1" hangingPunct="1"/>
              <a:t>38</a:t>
            </a:fld>
            <a:endParaRPr lang="en-US">
              <a:solidFill>
                <a:srgbClr val="000000"/>
              </a:solidFill>
              <a:latin typeface="Arial" pitchFamily="-107"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r>
              <a:rPr lang="en-US" b="1" i="1" dirty="0"/>
              <a:t>Lecture notes:</a:t>
            </a:r>
          </a:p>
          <a:p>
            <a:endParaRPr lang="en-US" dirty="0"/>
          </a:p>
          <a:p>
            <a:r>
              <a:rPr lang="en-US" dirty="0"/>
              <a:t>Moral hazard: </a:t>
            </a:r>
          </a:p>
          <a:p>
            <a:pPr marL="171450" indent="-171450">
              <a:buFont typeface="Arial" charset="0"/>
              <a:buChar char="•"/>
            </a:pPr>
            <a:r>
              <a:rPr lang="en-US" dirty="0" err="1"/>
              <a:t>Doesn</a:t>
            </a:r>
            <a:r>
              <a:rPr lang="ja-JP" altLang="en-US" dirty="0"/>
              <a:t>’</a:t>
            </a:r>
            <a:r>
              <a:rPr lang="en-US" altLang="ja-JP" dirty="0"/>
              <a:t>t necessarily mean evil or immoral.  </a:t>
            </a:r>
          </a:p>
          <a:p>
            <a:pPr marL="171450" indent="-171450">
              <a:buFont typeface="Arial" charset="0"/>
              <a:buChar char="•"/>
            </a:pPr>
            <a:r>
              <a:rPr lang="en-US" altLang="ja-JP" dirty="0"/>
              <a:t>People are just responding to incentives.</a:t>
            </a:r>
          </a:p>
          <a:p>
            <a:endParaRPr lang="en-US" dirty="0"/>
          </a:p>
          <a:p>
            <a:r>
              <a:rPr lang="en-US" dirty="0"/>
              <a:t>Automobile insurance:</a:t>
            </a:r>
          </a:p>
          <a:p>
            <a:pPr marL="171450" indent="-171450">
              <a:buFont typeface="Arial" charset="0"/>
              <a:buChar char="•"/>
            </a:pPr>
            <a:r>
              <a:rPr lang="en-US" dirty="0"/>
              <a:t>When you have insurance, you are more likely to drive less safely or take more risks than if you were uninsured.</a:t>
            </a:r>
          </a:p>
          <a:p>
            <a:pPr marL="171450" indent="-171450">
              <a:buFont typeface="Arial" charset="0"/>
              <a:buChar char="•"/>
            </a:pPr>
            <a:r>
              <a:rPr lang="en-US" dirty="0"/>
              <a:t>Insurance companies attempt to reduce this behavior by requiring you to pay a deductible and increasing premiums for accidents/tickets.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b="1" i="1" dirty="0"/>
              <a:t>Lecture notes:</a:t>
            </a:r>
          </a:p>
          <a:p>
            <a:endParaRPr lang="en-US" dirty="0"/>
          </a:p>
          <a:p>
            <a:r>
              <a:rPr lang="en-US" dirty="0"/>
              <a:t>The purpose of this section is to examine the key issues in health care: </a:t>
            </a:r>
          </a:p>
          <a:p>
            <a:pPr marL="171450" indent="-171450">
              <a:buFont typeface="Arial" charset="0"/>
              <a:buChar char="•"/>
            </a:pPr>
            <a:r>
              <a:rPr lang="en-US" dirty="0"/>
              <a:t>How much is spent on it</a:t>
            </a:r>
          </a:p>
          <a:p>
            <a:pPr marL="171450" indent="-171450">
              <a:buFont typeface="Arial" charset="0"/>
              <a:buChar char="•"/>
            </a:pPr>
            <a:r>
              <a:rPr lang="en-US" dirty="0"/>
              <a:t>Who are the key players in the industry</a:t>
            </a:r>
          </a:p>
          <a:p>
            <a:pPr marL="171450" indent="-171450">
              <a:buFont typeface="Arial" charset="0"/>
              <a:buChar char="•"/>
            </a:pPr>
            <a:r>
              <a:rPr lang="en-US" dirty="0"/>
              <a:t>How does the industry operate</a:t>
            </a:r>
          </a:p>
          <a:p>
            <a:pPr>
              <a:buFontTx/>
              <a:buChar char="•"/>
            </a:pPr>
            <a:endParaRPr lang="en-US" dirty="0"/>
          </a:p>
          <a:p>
            <a:r>
              <a:rPr lang="en-US" dirty="0"/>
              <a:t>On increase in life expectancy:</a:t>
            </a:r>
          </a:p>
          <a:p>
            <a:pPr marL="171450" indent="-171450">
              <a:buFont typeface="Arial" charset="0"/>
              <a:buChar char="•"/>
            </a:pPr>
            <a:r>
              <a:rPr lang="en-US" dirty="0"/>
              <a:t>Typhoid, diphtheria, gangrene, gastritis, smallpox, and tuberculosis were main causes of death early 1900s </a:t>
            </a:r>
          </a:p>
          <a:p>
            <a:pPr marL="171450" indent="-171450">
              <a:buFont typeface="Arial" charset="0"/>
              <a:buChar char="•"/>
            </a:pPr>
            <a:r>
              <a:rPr lang="en-US" dirty="0"/>
              <a:t>Advances in cellular biology and biochemistry have given us better understanding of disease</a:t>
            </a:r>
          </a:p>
          <a:p>
            <a:pPr marL="171450" indent="-171450">
              <a:buFont typeface="Arial" charset="0"/>
              <a:buChar char="•"/>
            </a:pPr>
            <a:r>
              <a:rPr lang="en-US" dirty="0"/>
              <a:t>Biomedical engineering: imaging techniques, for example, CAT scans and MRIs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r>
              <a:rPr lang="en-US" b="1" i="1" dirty="0"/>
              <a:t>Lecture notes:</a:t>
            </a:r>
          </a:p>
          <a:p>
            <a:endParaRPr lang="en-US" dirty="0"/>
          </a:p>
          <a:p>
            <a:r>
              <a:rPr lang="en-US" dirty="0"/>
              <a:t>To solve a moral hazard problem in medical care you have to fix the incentive structure. </a:t>
            </a:r>
          </a:p>
          <a:p>
            <a:pPr marL="171450" indent="-171450">
              <a:buFont typeface="Arial" charset="0"/>
              <a:buChar char="•"/>
            </a:pPr>
            <a:r>
              <a:rPr lang="en-US" dirty="0"/>
              <a:t>This explains why many insurance companies encourage preventive care; it lowers medical costs. </a:t>
            </a:r>
          </a:p>
          <a:p>
            <a:pPr marL="171450" indent="-171450">
              <a:buFont typeface="Arial" charset="0"/>
              <a:buChar char="•"/>
            </a:pPr>
            <a:r>
              <a:rPr lang="en-US" dirty="0"/>
              <a:t>It also explains why insurance companies impose payment limits on preventable conditions such as gum disease and tooth decay.</a:t>
            </a:r>
          </a:p>
          <a:p>
            <a:endParaRPr lang="en-US" dirty="0"/>
          </a:p>
          <a:p>
            <a:r>
              <a:rPr lang="en-US" dirty="0"/>
              <a:t>With moral hazard:</a:t>
            </a:r>
          </a:p>
          <a:p>
            <a:pPr marL="171450" indent="-171450">
              <a:buFont typeface="Arial" charset="0"/>
              <a:buChar char="•"/>
            </a:pPr>
            <a:r>
              <a:rPr lang="en-US" dirty="0"/>
              <a:t>Costs decrease</a:t>
            </a:r>
          </a:p>
          <a:p>
            <a:pPr marL="171450" indent="-171450">
              <a:buFont typeface="Arial" charset="0"/>
              <a:buChar char="•"/>
            </a:pPr>
            <a:r>
              <a:rPr lang="en-US" dirty="0"/>
              <a:t>Benefits stay the same (get to consume health care)</a:t>
            </a:r>
          </a:p>
          <a:p>
            <a:pPr marL="171450" indent="-171450">
              <a:buFont typeface="Arial" charset="0"/>
              <a:buChar char="•"/>
            </a:pPr>
            <a:r>
              <a:rPr lang="en-US" dirty="0"/>
              <a:t>This makes us consume more of the good</a:t>
            </a:r>
          </a:p>
          <a:p>
            <a:endParaRPr lang="en-US" dirty="0"/>
          </a:p>
          <a:p>
            <a:r>
              <a:rPr lang="en-US" dirty="0"/>
              <a:t>Moral hazard:</a:t>
            </a:r>
          </a:p>
          <a:p>
            <a:pPr marL="171450" indent="-171450">
              <a:buFont typeface="Arial" charset="0"/>
              <a:buChar char="•"/>
            </a:pPr>
            <a:r>
              <a:rPr lang="en-US" dirty="0"/>
              <a:t>Again, </a:t>
            </a:r>
            <a:r>
              <a:rPr lang="en-US" dirty="0" err="1"/>
              <a:t>doesn</a:t>
            </a:r>
            <a:r>
              <a:rPr lang="ja-JP" altLang="en-US" dirty="0"/>
              <a:t>’</a:t>
            </a:r>
            <a:r>
              <a:rPr lang="en-US" altLang="ja-JP" dirty="0"/>
              <a:t>t necessarily mean evil or immoral. People are just responding to incentives!</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r>
              <a:rPr lang="ja-JP" altLang="en-US" b="1" i="1" dirty="0"/>
              <a:t>“</a:t>
            </a:r>
            <a:r>
              <a:rPr lang="en-US" altLang="ja-JP" b="1" i="1" dirty="0"/>
              <a:t>Beyond the Book</a:t>
            </a:r>
            <a:r>
              <a:rPr lang="ja-JP" altLang="en-US" b="1" i="1" dirty="0"/>
              <a:t>”</a:t>
            </a:r>
            <a:r>
              <a:rPr lang="en-US" altLang="ja-JP" b="1" i="1" dirty="0"/>
              <a:t> Slide</a:t>
            </a:r>
          </a:p>
          <a:p>
            <a:endParaRPr lang="en-US" dirty="0"/>
          </a:p>
          <a:p>
            <a:r>
              <a:rPr lang="en-US" dirty="0"/>
              <a:t>The second example on the slide is the type of moral hazard we see. People change their behavior to keep the benefits (having the baby) but allow others to pay the monetary costs.</a:t>
            </a:r>
          </a:p>
          <a:p>
            <a:endParaRPr lang="en-US" dirty="0"/>
          </a:p>
          <a:p>
            <a:r>
              <a:rPr lang="en-US" dirty="0"/>
              <a:t>When the price of health care falls (because others pay for it), you use more health care</a:t>
            </a:r>
            <a:r>
              <a:rPr lang="en-US" dirty="0" smtClean="0"/>
              <a:t>.</a:t>
            </a:r>
          </a:p>
          <a:p>
            <a:endParaRPr lang="en-US" dirty="0" smtClean="0"/>
          </a:p>
          <a:p>
            <a:r>
              <a:rPr lang="en-US" dirty="0" smtClean="0"/>
              <a:t>[</a:t>
            </a:r>
            <a:r>
              <a:rPr lang="en-US" dirty="0" err="1" smtClean="0"/>
              <a:t>Vesna</a:t>
            </a:r>
            <a:r>
              <a:rPr lang="en-US" dirty="0" smtClean="0"/>
              <a:t> </a:t>
            </a:r>
            <a:r>
              <a:rPr lang="en-US" dirty="0" err="1" smtClean="0"/>
              <a:t>Andjic</a:t>
            </a:r>
            <a:r>
              <a:rPr lang="en-US" dirty="0" smtClean="0"/>
              <a:t>/</a:t>
            </a:r>
            <a:r>
              <a:rPr lang="en-US" dirty="0" err="1" smtClean="0"/>
              <a:t>iStockphoto.com</a:t>
            </a:r>
            <a:r>
              <a:rPr lang="en-US" dirty="0" smtClean="0"/>
              <a:t>]</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r>
              <a:rPr lang="en-US" b="1" i="1"/>
              <a:t>Clicker question:</a:t>
            </a:r>
          </a:p>
          <a:p>
            <a:r>
              <a:rPr lang="en-US"/>
              <a:t>Correct answer: D, require everyone to buy insurance</a:t>
            </a:r>
          </a:p>
          <a:p>
            <a:endParaRPr lang="en-US"/>
          </a:p>
          <a:p>
            <a:r>
              <a:rPr lang="en-US"/>
              <a:t>Forcing everyone to buy insurance would make sure that not only the </a:t>
            </a:r>
            <a:r>
              <a:rPr lang="ja-JP" altLang="en-US"/>
              <a:t>“</a:t>
            </a:r>
            <a:r>
              <a:rPr lang="en-US" altLang="ja-JP"/>
              <a:t>sick</a:t>
            </a:r>
            <a:r>
              <a:rPr lang="ja-JP" altLang="en-US"/>
              <a:t>”</a:t>
            </a:r>
            <a:r>
              <a:rPr lang="en-US" altLang="ja-JP"/>
              <a:t> people buy insurance. If everyone pays premiums, the pool becomes larger and more sustainable. But can we force people to buy something?</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r>
              <a:rPr lang="en-US" b="1" i="1" dirty="0"/>
              <a:t>Clicker question:</a:t>
            </a:r>
          </a:p>
          <a:p>
            <a:r>
              <a:rPr lang="en-US" dirty="0"/>
              <a:t>Correct answer: A, Patti waits to have a baby until she has health insurance that will cover a hospital visit.</a:t>
            </a:r>
          </a:p>
          <a:p>
            <a:endParaRPr lang="en-US" dirty="0"/>
          </a:p>
          <a:p>
            <a:r>
              <a:rPr lang="en-US" dirty="0"/>
              <a:t>Moral hazard occurs when people see the doctor more often because they have insurance. Or, they change healthcare related behavior when insurance will allow someone else to foot the bill.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photo in the PowerPoint above. </a:t>
            </a:r>
          </a:p>
          <a:p>
            <a:endParaRPr lang="en-US" i="1" dirty="0"/>
          </a:p>
          <a:p>
            <a:r>
              <a:rPr lang="en-US" dirty="0"/>
              <a:t>This clip provides a nice summary of the problems people without insurance face, and the costs of the uninsured. The other key concepts covered by this clip include:</a:t>
            </a:r>
          </a:p>
          <a:p>
            <a:pPr marL="171450" indent="-171450">
              <a:buFont typeface="Arial" charset="0"/>
              <a:buChar char="•"/>
            </a:pPr>
            <a:r>
              <a:rPr lang="en-US" dirty="0"/>
              <a:t>Incentives</a:t>
            </a:r>
          </a:p>
          <a:p>
            <a:pPr marL="171450" indent="-171450">
              <a:buFont typeface="Arial" charset="0"/>
              <a:buChar char="•"/>
            </a:pPr>
            <a:r>
              <a:rPr lang="en-US" dirty="0"/>
              <a:t>Government and the economy</a:t>
            </a:r>
          </a:p>
          <a:p>
            <a:pPr marL="171450" indent="-171450">
              <a:buFont typeface="Arial" charset="0"/>
              <a:buChar char="•"/>
            </a:pPr>
            <a:r>
              <a:rPr lang="en-US" dirty="0"/>
              <a:t>Medical care</a:t>
            </a:r>
          </a:p>
          <a:p>
            <a:pPr marL="171450" indent="-171450">
              <a:buFont typeface="Arial" charset="0"/>
              <a:buChar char="•"/>
            </a:pPr>
            <a:r>
              <a:rPr lang="en-US" dirty="0"/>
              <a:t>Health care</a:t>
            </a:r>
          </a:p>
          <a:p>
            <a:pPr marL="171450" indent="-171450">
              <a:buFont typeface="Arial" charset="0"/>
              <a:buChar char="•"/>
            </a:pPr>
            <a:r>
              <a:rPr lang="en-US" dirty="0"/>
              <a:t>Luxury </a:t>
            </a:r>
            <a:r>
              <a:rPr lang="en-US" dirty="0" smtClean="0"/>
              <a:t>goods</a:t>
            </a:r>
          </a:p>
          <a:p>
            <a:pPr marL="171450" indent="-171450">
              <a:buFont typeface="Arial" charset="0"/>
              <a:buChar char="•"/>
            </a:pPr>
            <a:endParaRPr lang="en-US" dirty="0" smtClean="0"/>
          </a:p>
          <a:p>
            <a:pPr marL="0" indent="0">
              <a:buFont typeface="Arial" charset="0"/>
              <a:buNone/>
            </a:pPr>
            <a:r>
              <a:rPr lang="en-US" dirty="0" smtClean="0"/>
              <a:t>[JOHN Q, Denzel Washington, 2002 (c) New Line, courtesy Everett Collection]</a:t>
            </a:r>
            <a:endParaRPr lang="en-US" dirty="0"/>
          </a:p>
        </p:txBody>
      </p:sp>
      <p:sp>
        <p:nvSpPr>
          <p:cNvPr id="10035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07A7529B-1628-BC4C-9938-0D4F0A0BB774}" type="slidenum">
              <a:rPr lang="en-US">
                <a:solidFill>
                  <a:srgbClr val="000000"/>
                </a:solidFill>
                <a:latin typeface="Arial" pitchFamily="-107" charset="0"/>
              </a:rPr>
              <a:pPr eaLnBrk="1" hangingPunct="1"/>
              <a:t>44</a:t>
            </a:fld>
            <a:endParaRPr lang="en-US">
              <a:solidFill>
                <a:srgbClr val="000000"/>
              </a:solidFill>
              <a:latin typeface="Arial" pitchFamily="-107"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We’ll see why this is over the next few slides, but the main reasons:</a:t>
            </a:r>
          </a:p>
          <a:p>
            <a:pPr marL="171450" indent="-171450">
              <a:buFont typeface="Arial" charset="0"/>
              <a:buChar char="•"/>
            </a:pPr>
            <a:r>
              <a:rPr lang="en-US" dirty="0"/>
              <a:t>Demand is inelastic: Getting the care you need, and third-party payments.</a:t>
            </a:r>
          </a:p>
          <a:p>
            <a:pPr marL="171450" indent="-171450">
              <a:buFont typeface="Arial" charset="0"/>
              <a:buChar char="•"/>
            </a:pPr>
            <a:r>
              <a:rPr lang="en-US" dirty="0"/>
              <a:t>Supply is limited: Licensing requirements.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This slide points strongly to one thing: Higher prices!</a:t>
            </a:r>
          </a:p>
          <a:p>
            <a:pPr marL="171450" indent="-171450">
              <a:buFont typeface="Arial" charset="0"/>
              <a:buChar char="•"/>
            </a:pPr>
            <a:r>
              <a:rPr lang="en-US" dirty="0"/>
              <a:t>Recall the nature of an inelastic good.  </a:t>
            </a:r>
          </a:p>
          <a:p>
            <a:pPr marL="171450" indent="-171450">
              <a:buFont typeface="Arial" charset="0"/>
              <a:buChar char="•"/>
            </a:pPr>
            <a:r>
              <a:rPr lang="en-US" dirty="0"/>
              <a:t>With no substitutes, people have no choice but to pay higher and higher prices.  </a:t>
            </a:r>
          </a:p>
          <a:p>
            <a:pPr marL="171450" indent="-171450">
              <a:buFont typeface="Arial" charset="0"/>
              <a:buChar char="•"/>
            </a:pPr>
            <a:r>
              <a:rPr lang="en-US" dirty="0"/>
              <a:t>This is especially true for a good like health care, which is often necessary—unless you want to greatly decrease the quality of your life.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endParaRPr lang="en-US" b="0" i="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r>
              <a:rPr lang="en-US" b="1" i="1" dirty="0"/>
              <a:t>Image: </a:t>
            </a:r>
            <a:r>
              <a:rPr lang="en-US" dirty="0"/>
              <a:t>Animated Figure 18.3</a:t>
            </a:r>
          </a:p>
          <a:p>
            <a:endParaRPr lang="en-US" dirty="0"/>
          </a:p>
          <a:p>
            <a:r>
              <a:rPr lang="en-US" b="1" i="1" dirty="0"/>
              <a:t>Lecture notes:</a:t>
            </a:r>
            <a:endParaRPr lang="en-US" dirty="0"/>
          </a:p>
          <a:p>
            <a:endParaRPr lang="en-US" dirty="0"/>
          </a:p>
          <a:p>
            <a:r>
              <a:rPr lang="en-US" dirty="0"/>
              <a:t>First click: </a:t>
            </a:r>
          </a:p>
          <a:p>
            <a:pPr marL="171450" indent="-171450">
              <a:buFont typeface="Arial" charset="0"/>
              <a:buChar char="•"/>
            </a:pPr>
            <a:r>
              <a:rPr lang="en-US" dirty="0"/>
              <a:t>Labels the quantity demanded by Allison.</a:t>
            </a:r>
          </a:p>
          <a:p>
            <a:pPr marL="171450" indent="-171450">
              <a:buFont typeface="Arial" charset="0"/>
              <a:buChar char="•"/>
            </a:pPr>
            <a:r>
              <a:rPr lang="en-US" dirty="0"/>
              <a:t>Since Allison has to pay the full cost of a doctor’s visit ($100) she will go to the doctor three times.</a:t>
            </a:r>
          </a:p>
          <a:p>
            <a:r>
              <a:rPr lang="en-US" dirty="0"/>
              <a:t>Second click: </a:t>
            </a:r>
          </a:p>
          <a:p>
            <a:pPr marL="171450" indent="-171450">
              <a:buFont typeface="Arial" charset="0"/>
              <a:buChar char="•"/>
            </a:pPr>
            <a:r>
              <a:rPr lang="en-US" dirty="0"/>
              <a:t>Labels the quantity demanded by Bart.</a:t>
            </a:r>
          </a:p>
          <a:p>
            <a:pPr marL="171450" indent="-171450">
              <a:buFont typeface="Arial" charset="0"/>
              <a:buChar char="•"/>
            </a:pPr>
            <a:r>
              <a:rPr lang="en-US" dirty="0"/>
              <a:t>Since Bart only has to pay the $10 copay, he will go to the doctor five times.</a:t>
            </a:r>
          </a:p>
          <a:p>
            <a:pPr marL="171450" indent="-171450">
              <a:buFont typeface="Arial" charset="0"/>
              <a:buChar char="•"/>
            </a:pPr>
            <a:r>
              <a:rPr lang="en-US" dirty="0"/>
              <a:t>But the insurance company picks up the remaining $90.</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This further illustrates moral hazard:</a:t>
            </a:r>
          </a:p>
          <a:p>
            <a:pPr marL="171450" indent="-171450">
              <a:buFont typeface="Arial" charset="0"/>
              <a:buChar char="•"/>
            </a:pPr>
            <a:r>
              <a:rPr lang="en-US" altLang="ja-JP" dirty="0"/>
              <a:t>People are not trying to get sick and go to the doctor more.</a:t>
            </a:r>
          </a:p>
          <a:p>
            <a:pPr marL="171450" indent="-171450">
              <a:buFont typeface="Arial" charset="0"/>
              <a:buChar char="•"/>
            </a:pPr>
            <a:r>
              <a:rPr lang="en-US" altLang="ja-JP" dirty="0"/>
              <a:t>But with insurance, they</a:t>
            </a:r>
            <a:r>
              <a:rPr lang="ja-JP" altLang="en-US" dirty="0"/>
              <a:t>’</a:t>
            </a:r>
            <a:r>
              <a:rPr lang="en-US" altLang="ja-JP" dirty="0"/>
              <a:t>re more likely to use health care if sickness occurs.  </a:t>
            </a:r>
          </a:p>
          <a:p>
            <a:pPr marL="171450" indent="-171450">
              <a:buFont typeface="Arial" charset="0"/>
              <a:buChar char="•"/>
            </a:pPr>
            <a:r>
              <a:rPr lang="en-US" altLang="ja-JP" dirty="0"/>
              <a:t>Why? Insurance lowers the marginal cost of care.</a:t>
            </a:r>
          </a:p>
          <a:p>
            <a:pPr marL="171450" indent="-171450">
              <a:buFont typeface="Arial" charset="0"/>
              <a:buChar char="•"/>
            </a:pPr>
            <a:r>
              <a:rPr lang="en-US" dirty="0"/>
              <a:t>This cost distortion causes us to overuse health care and drive up costs.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r>
              <a:rPr lang="en-US" b="1" i="1" dirty="0"/>
              <a:t>Lecture notes:</a:t>
            </a:r>
          </a:p>
          <a:p>
            <a:endParaRPr lang="en-US" dirty="0"/>
          </a:p>
          <a:p>
            <a:pPr marL="171450" indent="-171450">
              <a:buFont typeface="Arial" charset="0"/>
              <a:buChar char="•"/>
            </a:pPr>
            <a:r>
              <a:rPr lang="en-US" dirty="0"/>
              <a:t>Note that spending on health care is highest in the United States, both as a percent of GDP and per capita.</a:t>
            </a:r>
          </a:p>
          <a:p>
            <a:pPr marL="171450" indent="-171450">
              <a:buFont typeface="Arial" charset="0"/>
              <a:buChar char="•"/>
            </a:pPr>
            <a:r>
              <a:rPr lang="en-US" dirty="0"/>
              <a:t>But in terms of life expectancy, the United States ranks below Canada (and other peer countries), and is not much better than Mexico.</a:t>
            </a:r>
          </a:p>
          <a:p>
            <a:pPr marL="171450" indent="-171450">
              <a:buFont typeface="Arial" charset="0"/>
              <a:buChar char="•"/>
            </a:pPr>
            <a:r>
              <a:rPr lang="en-US" dirty="0"/>
              <a:t>Are we getting our money’s worth?</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r>
              <a:rPr lang="en-US" b="1" i="1" dirty="0"/>
              <a:t>Lecture notes:</a:t>
            </a:r>
            <a:r>
              <a:rPr lang="en-US" dirty="0"/>
              <a:t> </a:t>
            </a:r>
          </a:p>
          <a:p>
            <a:endParaRPr lang="en-US" dirty="0"/>
          </a:p>
          <a:p>
            <a:r>
              <a:rPr lang="en-US" dirty="0"/>
              <a:t>On market power:</a:t>
            </a:r>
          </a:p>
          <a:p>
            <a:pPr marL="171450" indent="-171450">
              <a:buFont typeface="Arial" charset="0"/>
              <a:buChar char="•"/>
            </a:pPr>
            <a:r>
              <a:rPr lang="en-US" dirty="0"/>
              <a:t>Smaller communities tend to have only one hospital, which limits consumer choice.</a:t>
            </a:r>
          </a:p>
          <a:p>
            <a:pPr marL="171450" indent="-171450">
              <a:buFont typeface="Arial" charset="0"/>
              <a:buChar char="•"/>
            </a:pPr>
            <a:r>
              <a:rPr lang="en-US" dirty="0"/>
              <a:t>With economies of scale, the average cost of serving patients falls as the size of a hospital increases. </a:t>
            </a:r>
          </a:p>
          <a:p>
            <a:pPr marL="628650" lvl="1" indent="-171450">
              <a:buFont typeface="Arial" charset="0"/>
              <a:buChar char="•"/>
            </a:pPr>
            <a:r>
              <a:rPr lang="en-US" dirty="0"/>
              <a:t>Therefore, even in larger cities, there are a limited number of hospitals.</a:t>
            </a:r>
          </a:p>
          <a:p>
            <a:pPr marL="171450" indent="-171450">
              <a:buFont typeface="Arial" charset="0"/>
              <a:buChar char="•"/>
            </a:pPr>
            <a:r>
              <a:rPr lang="en-US" dirty="0"/>
              <a:t>Hospitals are becoming more specialized offering particular services further reducing competitive pressures. </a:t>
            </a:r>
          </a:p>
          <a:p>
            <a:pPr marL="171450" indent="-171450">
              <a:buFont typeface="Arial" charset="0"/>
              <a:buChar char="•"/>
            </a:pPr>
            <a:r>
              <a:rPr lang="en-US" dirty="0"/>
              <a:t>Doctors need licenses to practice. Nurses need to be registered.</a:t>
            </a:r>
            <a:endParaRPr lang="en-US" b="1" i="1"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a:lstStyle/>
          <a:p>
            <a:r>
              <a:rPr lang="en-US" b="1" i="1" dirty="0"/>
              <a:t>Image: </a:t>
            </a:r>
            <a:r>
              <a:rPr lang="en-US" dirty="0"/>
              <a:t>Animated Figure 18.4</a:t>
            </a:r>
          </a:p>
          <a:p>
            <a:endParaRPr lang="en-US" dirty="0"/>
          </a:p>
          <a:p>
            <a:r>
              <a:rPr lang="en-US" b="1" i="1" dirty="0"/>
              <a:t>Lecture notes:</a:t>
            </a:r>
          </a:p>
          <a:p>
            <a:endParaRPr lang="en-US" b="1" i="1" dirty="0"/>
          </a:p>
          <a:p>
            <a:r>
              <a:rPr lang="en-US" dirty="0"/>
              <a:t>Without restrictions the equilibrium quantity and wage is Q</a:t>
            </a:r>
            <a:r>
              <a:rPr lang="en-US" baseline="-25000" dirty="0"/>
              <a:t>1</a:t>
            </a:r>
            <a:r>
              <a:rPr lang="en-US" dirty="0"/>
              <a:t> and W</a:t>
            </a:r>
            <a:r>
              <a:rPr lang="en-US" baseline="-25000" dirty="0"/>
              <a:t>1</a:t>
            </a:r>
            <a:r>
              <a:rPr lang="en-US" dirty="0"/>
              <a:t>.</a:t>
            </a:r>
          </a:p>
          <a:p>
            <a:endParaRPr lang="en-US" dirty="0"/>
          </a:p>
          <a:p>
            <a:r>
              <a:rPr lang="en-US" dirty="0"/>
              <a:t>First click:</a:t>
            </a:r>
          </a:p>
          <a:p>
            <a:pPr marL="171450" indent="-171450">
              <a:buFont typeface="Arial" charset="0"/>
              <a:buChar char="•"/>
            </a:pPr>
            <a:r>
              <a:rPr lang="en-US" dirty="0"/>
              <a:t>With restrictions the supply of doctors and nurses decreases – shifts left.</a:t>
            </a:r>
          </a:p>
          <a:p>
            <a:pPr marL="171450" indent="-171450">
              <a:buFont typeface="Arial" charset="0"/>
              <a:buChar char="•"/>
            </a:pPr>
            <a:r>
              <a:rPr lang="en-US" dirty="0"/>
              <a:t>This decreases the equilibrium quantity to Q</a:t>
            </a:r>
            <a:r>
              <a:rPr lang="en-US" baseline="-25000" dirty="0"/>
              <a:t>2</a:t>
            </a:r>
            <a:r>
              <a:rPr lang="en-US" dirty="0"/>
              <a:t>, and increases the wage to W</a:t>
            </a:r>
            <a:r>
              <a:rPr lang="en-US" baseline="-25000" dirty="0"/>
              <a:t>2.</a:t>
            </a:r>
            <a:endParaRPr lang="en-US" dirty="0"/>
          </a:p>
          <a:p>
            <a:endParaRPr lang="en-US" dirty="0"/>
          </a:p>
          <a:p>
            <a:r>
              <a:rPr lang="en-US" dirty="0"/>
              <a:t>Are we OK with the barriers to entry into medical professions?</a:t>
            </a:r>
          </a:p>
          <a:p>
            <a:pPr marL="171450" indent="-171450">
              <a:buFont typeface="Arial" charset="0"/>
              <a:buChar char="•"/>
            </a:pPr>
            <a:r>
              <a:rPr lang="en-US" dirty="0"/>
              <a:t>While the limited supply of doctors drives up prices, it </a:t>
            </a:r>
            <a:r>
              <a:rPr lang="en-US" dirty="0" err="1"/>
              <a:t>doesn</a:t>
            </a:r>
            <a:r>
              <a:rPr lang="ja-JP" altLang="en-US" dirty="0"/>
              <a:t>’</a:t>
            </a:r>
            <a:r>
              <a:rPr lang="en-US" altLang="ja-JP" dirty="0"/>
              <a:t>t necessarily mean that we would want to make it easier to become a doctor.</a:t>
            </a:r>
          </a:p>
          <a:p>
            <a:pPr marL="171450" indent="-171450">
              <a:buFont typeface="Arial" charset="0"/>
              <a:buChar char="•"/>
            </a:pPr>
            <a:r>
              <a:rPr lang="en-US" altLang="ja-JP" dirty="0"/>
              <a:t>We want the most qualified and intelligent people in charge of our personal health care!</a:t>
            </a:r>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r>
              <a:rPr lang="en-US" b="1" i="1" dirty="0"/>
              <a:t>Lecture notes:</a:t>
            </a:r>
            <a:r>
              <a:rPr lang="en-US" dirty="0"/>
              <a:t> </a:t>
            </a:r>
          </a:p>
          <a:p>
            <a:endParaRPr lang="en-US" b="1" i="1" dirty="0"/>
          </a:p>
          <a:p>
            <a:r>
              <a:rPr lang="en-US" dirty="0"/>
              <a:t>On licensing: This is a useful discussion to have with students.</a:t>
            </a:r>
          </a:p>
          <a:p>
            <a:pPr marL="171450" indent="-171450">
              <a:buFont typeface="Arial" charset="0"/>
              <a:buChar char="•"/>
            </a:pPr>
            <a:r>
              <a:rPr lang="en-US" dirty="0"/>
              <a:t>Intended to solve problems associated with asymmetric information.</a:t>
            </a:r>
          </a:p>
          <a:p>
            <a:pPr marL="171450" indent="-171450">
              <a:buFont typeface="Arial" charset="0"/>
              <a:buChar char="•"/>
            </a:pPr>
            <a:r>
              <a:rPr lang="en-US" dirty="0"/>
              <a:t>Licensing requirements give healthcare providers greater market power, and increase the price of medical care.</a:t>
            </a:r>
          </a:p>
          <a:p>
            <a:pPr marL="171450" indent="-171450">
              <a:buFont typeface="Arial" charset="0"/>
              <a:buChar char="•"/>
            </a:pPr>
            <a:r>
              <a:rPr lang="en-US" dirty="0"/>
              <a:t>But licensing ensures, at least to some extent, that healthcare providers are qualified.</a:t>
            </a:r>
          </a:p>
          <a:p>
            <a:pPr marL="171450" indent="-171450">
              <a:buFont typeface="Arial" charset="0"/>
              <a:buChar char="•"/>
            </a:pPr>
            <a:r>
              <a:rPr lang="en-US" dirty="0"/>
              <a:t>Is there a difference between requiring a doctor to be licensed and requiring your manicurist or funeral home director to be licensed?</a:t>
            </a:r>
          </a:p>
          <a:p>
            <a:endParaRPr lang="en-US" dirty="0"/>
          </a:p>
          <a:p>
            <a:r>
              <a:rPr lang="en-US" dirty="0"/>
              <a:t>Elective procedures.</a:t>
            </a:r>
          </a:p>
          <a:p>
            <a:pPr marL="171450" indent="-171450">
              <a:buFont typeface="Arial" charset="0"/>
              <a:buChar char="•"/>
            </a:pPr>
            <a:r>
              <a:rPr lang="en-US" dirty="0"/>
              <a:t>When consumers pay the full price of the procedure, they are more concerned about prices, which puts competitive pressure on prices.</a:t>
            </a:r>
          </a:p>
          <a:p>
            <a:pPr>
              <a:buFontTx/>
              <a:buChar char="•"/>
            </a:pPr>
            <a:endParaRPr lang="en-US" b="1" i="1"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r>
              <a:rPr lang="en-US" b="1" i="1" dirty="0"/>
              <a:t>Lecture notes:</a:t>
            </a:r>
            <a:r>
              <a:rPr lang="en-US" dirty="0"/>
              <a:t> </a:t>
            </a:r>
          </a:p>
          <a:p>
            <a:endParaRPr lang="en-US" dirty="0"/>
          </a:p>
          <a:p>
            <a:r>
              <a:rPr lang="en-US" dirty="0"/>
              <a:t>The key takeaway here is:</a:t>
            </a:r>
          </a:p>
          <a:p>
            <a:pPr marL="171450" indent="-171450">
              <a:buFont typeface="Arial" charset="0"/>
              <a:buChar char="•"/>
            </a:pPr>
            <a:r>
              <a:rPr lang="en-US" dirty="0"/>
              <a:t>Health care is a scarce good.  </a:t>
            </a:r>
          </a:p>
          <a:p>
            <a:pPr marL="171450" indent="-171450">
              <a:buFont typeface="Arial" charset="0"/>
              <a:buChar char="•"/>
            </a:pPr>
            <a:r>
              <a:rPr lang="en-US" dirty="0"/>
              <a:t>It doesn’t matter what system we create for it.  </a:t>
            </a:r>
          </a:p>
          <a:p>
            <a:pPr marL="171450" indent="-171450">
              <a:buFont typeface="Arial" charset="0"/>
              <a:buChar char="•"/>
            </a:pPr>
            <a:r>
              <a:rPr lang="en-US" dirty="0"/>
              <a:t>A scarce good has to have some sort of rationing mechanism.</a:t>
            </a:r>
          </a:p>
          <a:p>
            <a:pPr>
              <a:buFontTx/>
              <a:buChar char="•"/>
            </a:pPr>
            <a:endParaRPr lang="en-US" dirty="0"/>
          </a:p>
          <a:p>
            <a:r>
              <a:rPr lang="en-US" dirty="0"/>
              <a:t>Single-payer system:</a:t>
            </a:r>
          </a:p>
          <a:p>
            <a:pPr marL="171450" indent="-171450">
              <a:buFont typeface="Arial" charset="0"/>
              <a:buChar char="•"/>
            </a:pPr>
            <a:r>
              <a:rPr lang="en-US" dirty="0"/>
              <a:t>The government covers the cost of providing most health care, and citizens pay their share through taxes.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a:lstStyle/>
          <a:p>
            <a:r>
              <a:rPr lang="en-US" b="1" i="1" dirty="0"/>
              <a:t>Lecture notes:</a:t>
            </a:r>
          </a:p>
          <a:p>
            <a:endParaRPr lang="en-US" dirty="0"/>
          </a:p>
          <a:p>
            <a:r>
              <a:rPr lang="en-US" dirty="0"/>
              <a:t>Recall that a </a:t>
            </a:r>
            <a:r>
              <a:rPr lang="en-US" i="1" dirty="0"/>
              <a:t>monopsony</a:t>
            </a:r>
            <a:r>
              <a:rPr lang="en-US" dirty="0"/>
              <a:t>  is a single buyer of a good or service.</a:t>
            </a:r>
          </a:p>
          <a:p>
            <a:endParaRPr lang="en-US" dirty="0"/>
          </a:p>
          <a:p>
            <a:r>
              <a:rPr lang="en-US" dirty="0"/>
              <a:t>While private practices in Canada are illegal, many of them still exist. People are complicit in ignoring the law to get the health care they need</a:t>
            </a:r>
            <a:r>
              <a:rPr lang="en-US" dirty="0" smtClean="0"/>
              <a:t>. </a:t>
            </a:r>
            <a:r>
              <a:rPr lang="en-US" dirty="0"/>
              <a:t>This is an interesting example of a very visible black market.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a:lstStyle/>
          <a:p>
            <a:r>
              <a:rPr lang="en-US" b="1" i="1"/>
              <a:t>Lecture notes: </a:t>
            </a:r>
            <a:endParaRPr lang="en-US"/>
          </a:p>
          <a:p>
            <a:r>
              <a:rPr lang="en-US"/>
              <a:t>Access does not mean availability. Therefore, in Canada everyone has access to care, but the availability of services is rationed, so there are long waits.</a:t>
            </a:r>
            <a:endParaRPr lang="en-US" b="1" i="1"/>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a:lstStyle/>
          <a:p>
            <a:endParaRPr lang="en-US" b="0" i="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a:lstStyle/>
          <a:p>
            <a:r>
              <a:rPr lang="en-US" b="1" i="1" dirty="0"/>
              <a:t>Lecture tip:</a:t>
            </a:r>
            <a:endParaRPr lang="en-US" dirty="0"/>
          </a:p>
          <a:p>
            <a:pPr marL="171450" indent="-171450">
              <a:buFont typeface="Arial" charset="0"/>
              <a:buChar char="•"/>
            </a:pPr>
            <a:endParaRPr lang="en-US" dirty="0"/>
          </a:p>
          <a:p>
            <a:pPr marL="171450" indent="-171450">
              <a:buFont typeface="Arial" charset="0"/>
              <a:buChar char="•"/>
            </a:pPr>
            <a:r>
              <a:rPr lang="en-US" dirty="0"/>
              <a:t>Point out that it is </a:t>
            </a:r>
            <a:r>
              <a:rPr lang="en-US" i="1" dirty="0"/>
              <a:t>not</a:t>
            </a:r>
            <a:r>
              <a:rPr lang="en-US" dirty="0"/>
              <a:t> illegal to sell blood, platelets, sperm, ova.</a:t>
            </a:r>
          </a:p>
          <a:p>
            <a:pPr marL="171450" indent="-171450">
              <a:buFont typeface="Arial" charset="0"/>
              <a:buChar char="•"/>
            </a:pPr>
            <a:r>
              <a:rPr lang="en-US" dirty="0"/>
              <a:t>The National Organ Transplant Act of 1984 made it illegal to sell organs.</a:t>
            </a:r>
            <a:endParaRPr lang="en-US" b="1" i="1"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a:lstStyle/>
          <a:p>
            <a:r>
              <a:rPr lang="en-US" b="1" i="1" dirty="0"/>
              <a:t>Image: </a:t>
            </a:r>
            <a:r>
              <a:rPr lang="en-US" dirty="0"/>
              <a:t>Animated Figure 18.5</a:t>
            </a:r>
          </a:p>
          <a:p>
            <a:endParaRPr lang="en-US" dirty="0"/>
          </a:p>
          <a:p>
            <a:r>
              <a:rPr lang="en-US" b="1" i="1" dirty="0"/>
              <a:t>Lecture notes:</a:t>
            </a:r>
            <a:endParaRPr lang="en-US" dirty="0"/>
          </a:p>
          <a:p>
            <a:endParaRPr lang="en-US" dirty="0"/>
          </a:p>
          <a:p>
            <a:r>
              <a:rPr lang="en-US" dirty="0"/>
              <a:t>The figure on the slide starts with a competitive market in kidneys. </a:t>
            </a:r>
          </a:p>
          <a:p>
            <a:pPr marL="171450" indent="-171450">
              <a:buFont typeface="Arial" charset="0"/>
              <a:buChar char="•"/>
            </a:pPr>
            <a:r>
              <a:rPr lang="en-US" dirty="0"/>
              <a:t>$15,000 is the estimated market equilibrium price. </a:t>
            </a:r>
          </a:p>
          <a:p>
            <a:pPr marL="171450" indent="-171450">
              <a:buFont typeface="Arial" charset="0"/>
              <a:buChar char="•"/>
            </a:pPr>
            <a:r>
              <a:rPr lang="en-US" dirty="0"/>
              <a:t>Q</a:t>
            </a:r>
            <a:r>
              <a:rPr lang="en-US" baseline="-25000" dirty="0"/>
              <a:t>1</a:t>
            </a:r>
            <a:r>
              <a:rPr lang="en-US" dirty="0"/>
              <a:t> is the equilibrium quantity.</a:t>
            </a:r>
          </a:p>
          <a:p>
            <a:endParaRPr lang="en-US" dirty="0"/>
          </a:p>
          <a:p>
            <a:r>
              <a:rPr lang="en-US" dirty="0"/>
              <a:t>First click: </a:t>
            </a:r>
          </a:p>
          <a:p>
            <a:pPr marL="171450" indent="-171450">
              <a:buFont typeface="Arial" charset="0"/>
              <a:buChar char="•"/>
            </a:pPr>
            <a:r>
              <a:rPr lang="en-US" dirty="0"/>
              <a:t>Draws the restricted supply curve, and labels the shortage and black market price.</a:t>
            </a:r>
          </a:p>
          <a:p>
            <a:pPr marL="171450" indent="-171450">
              <a:buFont typeface="Arial" charset="0"/>
              <a:buChar char="•"/>
            </a:pPr>
            <a:r>
              <a:rPr lang="en-US" dirty="0"/>
              <a:t>Since kidneys cannot be sold, the supply curve is vertical at Q</a:t>
            </a:r>
            <a:r>
              <a:rPr lang="en-US" baseline="-25000" dirty="0"/>
              <a:t>S</a:t>
            </a:r>
            <a:r>
              <a:rPr lang="en-US" dirty="0"/>
              <a:t>.</a:t>
            </a:r>
          </a:p>
          <a:p>
            <a:pPr marL="171450" indent="-171450">
              <a:buFont typeface="Arial" charset="0"/>
              <a:buChar char="•"/>
            </a:pPr>
            <a:r>
              <a:rPr lang="en-US" dirty="0"/>
              <a:t>There are still kidneys available: 0 to Q</a:t>
            </a:r>
            <a:r>
              <a:rPr lang="en-US" baseline="-25000" dirty="0"/>
              <a:t>S</a:t>
            </a:r>
            <a:r>
              <a:rPr lang="en-US" dirty="0"/>
              <a:t>, which come from organ donors.</a:t>
            </a:r>
          </a:p>
          <a:p>
            <a:pPr marL="171450" indent="-171450">
              <a:buFont typeface="Arial" charset="0"/>
              <a:buChar char="•"/>
            </a:pPr>
            <a:r>
              <a:rPr lang="en-US" dirty="0"/>
              <a:t>The effect of the law is to create a shortage from Q</a:t>
            </a:r>
            <a:r>
              <a:rPr lang="en-US" baseline="-25000" dirty="0"/>
              <a:t>S</a:t>
            </a:r>
            <a:r>
              <a:rPr lang="en-US" dirty="0"/>
              <a:t> to Q</a:t>
            </a:r>
            <a:r>
              <a:rPr lang="en-US" baseline="-25000" dirty="0"/>
              <a:t>D</a:t>
            </a:r>
            <a:r>
              <a:rPr lang="en-US" dirty="0"/>
              <a:t>.</a:t>
            </a:r>
          </a:p>
          <a:p>
            <a:pPr marL="171450" indent="-171450">
              <a:buFont typeface="Arial" charset="0"/>
              <a:buChar char="•"/>
            </a:pPr>
            <a:r>
              <a:rPr lang="en-US" dirty="0"/>
              <a:t>Point out that even at equilibrium there are not enough kidneys to satisfy the total quantity demanded at a price of 0. Therefore, some people still go without getting a kidney.</a:t>
            </a:r>
          </a:p>
          <a:p>
            <a:pPr marL="171450" indent="-171450">
              <a:buFont typeface="Arial" charset="0"/>
              <a:buChar char="•"/>
            </a:pPr>
            <a:r>
              <a:rPr lang="en-US" dirty="0"/>
              <a:t>The restriction simply makes this problem more severe.</a:t>
            </a:r>
          </a:p>
          <a:p>
            <a:pPr marL="171450" indent="-171450">
              <a:buFont typeface="Arial" charset="0"/>
              <a:buChar char="•"/>
            </a:pPr>
            <a:r>
              <a:rPr lang="en-US" dirty="0"/>
              <a:t>Outside the United States, black markets have driven the price of a kidney up to $125,000 or more.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a:lstStyle/>
          <a:p>
            <a:r>
              <a:rPr lang="en-US" b="1" i="1" dirty="0"/>
              <a:t>Lecture tip:</a:t>
            </a:r>
          </a:p>
          <a:p>
            <a:endParaRPr lang="en-US" b="1" i="1" dirty="0"/>
          </a:p>
          <a:p>
            <a:r>
              <a:rPr lang="en-US" dirty="0"/>
              <a:t>Ask students to list some ethical dilemmas associated with allowing people to sell their kidneys. </a:t>
            </a:r>
          </a:p>
          <a:p>
            <a:endParaRPr lang="en-US" dirty="0"/>
          </a:p>
          <a:p>
            <a:r>
              <a:rPr lang="en-US" dirty="0"/>
              <a:t>Possible criticisms:</a:t>
            </a:r>
          </a:p>
          <a:p>
            <a:pPr marL="171450" indent="-171450">
              <a:buFont typeface="Arial" charset="0"/>
              <a:buChar char="•"/>
            </a:pPr>
            <a:r>
              <a:rPr lang="en-US" dirty="0"/>
              <a:t>It will benefit the affluent since they have the means to buy kidneys.</a:t>
            </a:r>
          </a:p>
          <a:p>
            <a:pPr marL="628650" lvl="1" indent="-171450">
              <a:buFont typeface="Arial" charset="0"/>
              <a:buChar char="•"/>
            </a:pPr>
            <a:r>
              <a:rPr lang="en-US" dirty="0"/>
              <a:t>But with the current system, this is somewhat true. Kidneys are allocated in part to those who are more likely to survive for a reasonable period of time, and have good quality of life.</a:t>
            </a:r>
          </a:p>
          <a:p>
            <a:pPr marL="628650" lvl="1" indent="-171450">
              <a:buFont typeface="Arial" charset="0"/>
              <a:buChar char="•"/>
            </a:pPr>
            <a:r>
              <a:rPr lang="en-US" dirty="0"/>
              <a:t>You are willing to let people die out of a problem with income disparity.</a:t>
            </a:r>
          </a:p>
          <a:p>
            <a:pPr marL="171450" indent="-171450">
              <a:buFont typeface="Arial" charset="0"/>
              <a:buChar char="•"/>
            </a:pPr>
            <a:r>
              <a:rPr lang="en-US" dirty="0"/>
              <a:t>Poor more likely to sell their kidneys (you only need one) since they need the income.</a:t>
            </a:r>
          </a:p>
          <a:p>
            <a:pPr marL="628650" lvl="1" indent="-171450">
              <a:buFont typeface="Arial" charset="0"/>
              <a:buChar char="•"/>
            </a:pPr>
            <a:r>
              <a:rPr lang="en-US" dirty="0"/>
              <a:t>But we let people sell other “parts” of their body.</a:t>
            </a:r>
          </a:p>
          <a:p>
            <a:pPr marL="628650" lvl="1" indent="-171450">
              <a:buFontTx/>
              <a:buChar char="•"/>
            </a:pPr>
            <a:endParaRPr lang="en-US" dirty="0"/>
          </a:p>
          <a:p>
            <a:r>
              <a:rPr lang="en-US" dirty="0"/>
              <a:t>The philosopher Michael </a:t>
            </a:r>
            <a:r>
              <a:rPr lang="en-US" dirty="0" err="1"/>
              <a:t>Sandel</a:t>
            </a:r>
            <a:r>
              <a:rPr lang="en-US" dirty="0"/>
              <a:t> argues that there are two problems when we allow everything to be up for sale, organs being one of them.</a:t>
            </a:r>
          </a:p>
          <a:p>
            <a:pPr marL="171450" indent="-171450">
              <a:buFont typeface="Arial" charset="0"/>
              <a:buChar char="•"/>
            </a:pPr>
            <a:r>
              <a:rPr lang="en-US" dirty="0"/>
              <a:t>One problem is </a:t>
            </a:r>
            <a:r>
              <a:rPr lang="en-US" i="1" dirty="0"/>
              <a:t>coercion</a:t>
            </a:r>
            <a:r>
              <a:rPr lang="en-US" dirty="0"/>
              <a:t>: poor may be “forced” to participate. For example, prostitutes are typically poor, and would not participate if they had higher incomes.</a:t>
            </a:r>
          </a:p>
          <a:p>
            <a:pPr marL="171450" indent="-171450">
              <a:buFont typeface="Arial" charset="0"/>
              <a:buChar char="•"/>
            </a:pPr>
            <a:r>
              <a:rPr lang="en-US" dirty="0"/>
              <a:t>The other problem is </a:t>
            </a:r>
            <a:r>
              <a:rPr lang="en-US" i="1" dirty="0"/>
              <a:t>corruption</a:t>
            </a:r>
            <a:r>
              <a:rPr lang="en-US" dirty="0"/>
              <a:t>: By allowing the exchange of human organs for money, we corrupt the nature of the exchange. In context of the previous demand-supply diagram, the competitive supply may shift in since the number of altruistic donors will fall.</a:t>
            </a:r>
          </a:p>
          <a:p>
            <a:pPr>
              <a:buFontTx/>
              <a:buChar cha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Private insurance:</a:t>
            </a:r>
          </a:p>
          <a:p>
            <a:pPr marL="171450" indent="-171450">
              <a:buFont typeface="Arial" charset="0"/>
              <a:buChar char="•"/>
            </a:pPr>
            <a:r>
              <a:rPr lang="en-US" dirty="0"/>
              <a:t>When insurance pays, we use more health care. This ultimately drives up prices.</a:t>
            </a:r>
          </a:p>
          <a:p>
            <a:endParaRPr lang="en-US" b="1" u="sng" dirty="0"/>
          </a:p>
          <a:p>
            <a:r>
              <a:rPr lang="en-US" dirty="0"/>
              <a:t>One main point we</a:t>
            </a:r>
            <a:r>
              <a:rPr lang="ja-JP" altLang="en-US" dirty="0"/>
              <a:t>’</a:t>
            </a:r>
            <a:r>
              <a:rPr lang="en-US" altLang="ja-JP" dirty="0" err="1"/>
              <a:t>ll</a:t>
            </a:r>
            <a:r>
              <a:rPr lang="en-US" altLang="ja-JP" dirty="0"/>
              <a:t> see in this chapter:</a:t>
            </a:r>
          </a:p>
          <a:p>
            <a:pPr marL="171450" indent="-171450">
              <a:buFont typeface="Arial" charset="0"/>
              <a:buChar char="•"/>
            </a:pPr>
            <a:r>
              <a:rPr lang="en-US" dirty="0"/>
              <a:t>Recall that rational people consider costs and benefits of decisions.</a:t>
            </a:r>
          </a:p>
          <a:p>
            <a:pPr marL="171450" indent="-171450">
              <a:buFont typeface="Arial" charset="0"/>
              <a:buChar char="•"/>
            </a:pPr>
            <a:r>
              <a:rPr lang="en-US" dirty="0"/>
              <a:t>Insurance changes the cost-benefit structure of healthcare consumption by lowering the marginal cost of care.  </a:t>
            </a:r>
          </a:p>
          <a:p>
            <a:pPr marL="171450" indent="-171450">
              <a:buFont typeface="Arial" charset="0"/>
              <a:buChar char="•"/>
            </a:pPr>
            <a:r>
              <a:rPr lang="en-US" dirty="0"/>
              <a:t>If the costs of an activity are lowered while the benefits remain the same, we</a:t>
            </a:r>
            <a:r>
              <a:rPr lang="ja-JP" altLang="en-US" dirty="0"/>
              <a:t>’</a:t>
            </a:r>
            <a:r>
              <a:rPr lang="en-US" altLang="ja-JP" dirty="0" err="1"/>
              <a:t>ll</a:t>
            </a:r>
            <a:r>
              <a:rPr lang="en-US" altLang="ja-JP" dirty="0"/>
              <a:t> do more of the activity.  </a:t>
            </a:r>
          </a:p>
          <a:p>
            <a:pPr marL="171450" indent="-171450">
              <a:buFont typeface="Arial" charset="0"/>
              <a:buChar char="•"/>
            </a:pPr>
            <a:r>
              <a:rPr lang="en-US" altLang="ja-JP" dirty="0"/>
              <a:t>When more people decide to consume more health care, this drives up demand and prices.</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a:lstStyle/>
          <a:p>
            <a:r>
              <a:rPr lang="en-US" b="1" i="1" dirty="0"/>
              <a:t>Lecture notes:</a:t>
            </a:r>
            <a:endParaRPr lang="en-US" dirty="0"/>
          </a:p>
          <a:p>
            <a:endParaRPr lang="en-US" dirty="0"/>
          </a:p>
          <a:p>
            <a:r>
              <a:rPr lang="en-US" dirty="0"/>
              <a:t>Kidney exchange:</a:t>
            </a:r>
          </a:p>
          <a:p>
            <a:pPr marL="171450" indent="-171450">
              <a:buFont typeface="Arial" charset="0"/>
              <a:buChar char="•"/>
            </a:pPr>
            <a:r>
              <a:rPr lang="en-US" dirty="0"/>
              <a:t>Two people each need a kidney</a:t>
            </a:r>
          </a:p>
          <a:p>
            <a:pPr marL="171450" indent="-171450">
              <a:buFont typeface="Arial" charset="0"/>
              <a:buChar char="•"/>
            </a:pPr>
            <a:r>
              <a:rPr lang="en-US" dirty="0"/>
              <a:t>Family A donates to family B</a:t>
            </a:r>
          </a:p>
          <a:p>
            <a:pPr marL="171450" indent="-171450">
              <a:buFont typeface="Arial" charset="0"/>
              <a:buChar char="•"/>
            </a:pPr>
            <a:r>
              <a:rPr lang="en-US" dirty="0"/>
              <a:t>Family B donates to family A</a:t>
            </a:r>
          </a:p>
          <a:p>
            <a:pPr marL="171450" indent="-171450">
              <a:buFont typeface="Arial" charset="0"/>
              <a:buChar char="•"/>
            </a:pPr>
            <a:r>
              <a:rPr lang="en-US" dirty="0"/>
              <a:t>Procedures done simultaneously so one party can</a:t>
            </a:r>
            <a:r>
              <a:rPr lang="ja-JP" altLang="en-US" dirty="0"/>
              <a:t>’</a:t>
            </a:r>
            <a:r>
              <a:rPr lang="en-US" altLang="ja-JP" dirty="0"/>
              <a:t>t back out of the deal after they</a:t>
            </a:r>
            <a:r>
              <a:rPr lang="ja-JP" altLang="en-US" dirty="0"/>
              <a:t>’</a:t>
            </a:r>
            <a:r>
              <a:rPr lang="en-US" altLang="ja-JP" dirty="0" err="1"/>
              <a:t>ve</a:t>
            </a:r>
            <a:r>
              <a:rPr lang="en-US" altLang="ja-JP" dirty="0"/>
              <a:t> received their kidney.</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r>
              <a:rPr lang="en-US" b="1" i="1" dirty="0"/>
              <a:t>Lecture notes:</a:t>
            </a:r>
          </a:p>
          <a:p>
            <a:endParaRPr lang="en-US" dirty="0"/>
          </a:p>
          <a:p>
            <a:r>
              <a:rPr lang="en-US" dirty="0"/>
              <a:t>On being uninsured:</a:t>
            </a:r>
          </a:p>
          <a:p>
            <a:pPr marL="171450" indent="-171450">
              <a:buFont typeface="Arial" charset="0"/>
              <a:buChar char="•"/>
            </a:pPr>
            <a:r>
              <a:rPr lang="en-US" dirty="0"/>
              <a:t>If you do not have insurance, you don’t go to the doctor if you cannot afford to.</a:t>
            </a:r>
          </a:p>
          <a:p>
            <a:pPr marL="171450" indent="-171450">
              <a:buFont typeface="Arial" charset="0"/>
              <a:buChar char="•"/>
            </a:pPr>
            <a:r>
              <a:rPr lang="en-US" dirty="0"/>
              <a:t>Relatively minor illnesses could become more serious and expensive to treat.</a:t>
            </a:r>
          </a:p>
          <a:p>
            <a:pPr marL="171450" indent="-171450">
              <a:buFont typeface="Arial" charset="0"/>
              <a:buChar char="•"/>
            </a:pPr>
            <a:r>
              <a:rPr lang="en-US" dirty="0"/>
              <a:t>Uninsured are more likely to go to emergency room for treatment, resulting in much higher costs.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b="1" i="1" dirty="0"/>
              <a:t>Lecture notes:</a:t>
            </a:r>
          </a:p>
          <a:p>
            <a:endParaRPr lang="en-US" dirty="0"/>
          </a:p>
          <a:p>
            <a:r>
              <a:rPr lang="en-US" dirty="0"/>
              <a:t>End of life efforts:</a:t>
            </a:r>
          </a:p>
          <a:p>
            <a:pPr marL="171450" indent="-171450">
              <a:buFont typeface="Arial" charset="0"/>
              <a:buChar char="•"/>
            </a:pPr>
            <a:r>
              <a:rPr lang="en-US" dirty="0"/>
              <a:t>Are extremely expensive.</a:t>
            </a:r>
          </a:p>
          <a:p>
            <a:pPr marL="171450" indent="-171450">
              <a:buFont typeface="Arial" charset="0"/>
              <a:buChar char="•"/>
            </a:pPr>
            <a:r>
              <a:rPr lang="en-US" dirty="0"/>
              <a:t>Returns may not justify the expense.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b="1" i="1" dirty="0"/>
              <a:t>Lecture notes:</a:t>
            </a:r>
          </a:p>
          <a:p>
            <a:endParaRPr lang="en-US" dirty="0"/>
          </a:p>
          <a:p>
            <a:r>
              <a:rPr lang="en-US" dirty="0"/>
              <a:t>Health is measured by longevity, general health, and quality of life.</a:t>
            </a:r>
          </a:p>
          <a:p>
            <a:endParaRPr lang="en-US" dirty="0"/>
          </a:p>
          <a:p>
            <a:r>
              <a:rPr lang="en-US" dirty="0"/>
              <a:t>Higher medical care expenditures, beyond some point, are unlikely to measurably improve longevity and quality of life. </a:t>
            </a:r>
          </a:p>
          <a:p>
            <a:pPr marL="171450" indent="-171450">
              <a:buFont typeface="Arial" charset="0"/>
              <a:buChar char="•"/>
            </a:pPr>
            <a:r>
              <a:rPr lang="en-US" dirty="0"/>
              <a:t>This is because many other factors, such as disease, genetics, and lifestyle also play a key role in determining health, quality of life, and longevity.</a:t>
            </a:r>
          </a:p>
          <a:p>
            <a:endParaRPr lang="en-US" dirty="0"/>
          </a:p>
          <a:p>
            <a:r>
              <a:rPr lang="en-US" dirty="0"/>
              <a:t>In addition, advances in medical care have made many conditions treatable and saved billions of dollars in the process. </a:t>
            </a:r>
          </a:p>
          <a:p>
            <a:pPr marL="171450" indent="-171450">
              <a:buFont typeface="Arial" charset="0"/>
              <a:buChar char="•"/>
            </a:pPr>
            <a:r>
              <a:rPr lang="en-US" dirty="0"/>
              <a:t>But advances in medical care have also extended life for those with terminal conditions, and this is very costly.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MS PGothic" pitchFamily="34" charset="-128"/>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MS PGothic" pitchFamily="34"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09" r:id="rId1"/>
    <p:sldLayoutId id="2147484315" r:id="rId2"/>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S PGothic" pitchFamily="34" charset="-128"/>
          <a:cs typeface="MS PGothic" pitchFamily="34" charset="-128"/>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S PGothic" pitchFamily="34" charset="-128"/>
          <a:cs typeface="MS PGothic"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cbsnews.com/8301-18560_162-6747002.html" TargetMode="External"/><Relationship Id="rId4" Type="http://schemas.openxmlformats.org/officeDocument/2006/relationships/hyperlink" Target="http://neurologicalcorrelates.com/wordpress/2008/03/12/about-30-of-medicare-is-spent-on-end-of-life-care-what-should-we-do-about-it/" TargetMode="External"/><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https://iig.wwnorton.com/prinecomi2/full/page/627_alternative_medicine_in_south_park" TargetMode="External"/><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s://iig.wwnorton.com/prinecomi2/full/page/637_asymmetric_information_in_the_bud_light_commercial" TargetMode="External"/><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iig.wwnorton.com/prinecomi2/full/page/640_moral_hazard_in_the_simpsons" TargetMode="External"/><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s://iig.wwnorton.com/prinecomi2/full/page/644_healthcare_economics_in_john_q" TargetMode="External"/><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8" Type="http://schemas.openxmlformats.org/officeDocument/2006/relationships/image" Target="../media/image28.jpeg"/><Relationship Id="rId9" Type="http://schemas.openxmlformats.org/officeDocument/2006/relationships/image" Target="../media/image29.jpeg"/><Relationship Id="rId10" Type="http://schemas.openxmlformats.org/officeDocument/2006/relationships/image" Target="../media/image3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1" Type="http://schemas.openxmlformats.org/officeDocument/2006/relationships/image" Target="../media/image43.jpeg"/><Relationship Id="rId12" Type="http://schemas.openxmlformats.org/officeDocument/2006/relationships/image" Target="../media/image44.jpeg"/><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jpeg"/><Relationship Id="rId10" Type="http://schemas.openxmlformats.org/officeDocument/2006/relationships/image" Target="../media/image4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729038" y="1350963"/>
            <a:ext cx="5106987" cy="4179887"/>
          </a:xfrm>
        </p:spPr>
        <p:txBody>
          <a:bodyPr>
            <a:normAutofit/>
          </a:bodyPr>
          <a:lstStyle/>
          <a:p>
            <a:pPr eaLnBrk="1" hangingPunct="1">
              <a:defRPr/>
            </a:pPr>
            <a:r>
              <a:rPr lang="en-US" altLang="en-US" cap="none">
                <a:latin typeface="Helvetica Neue" charset="0"/>
                <a:ea typeface="MS PGothic" charset="-128"/>
              </a:rPr>
              <a:t>Health Insurance and Health Care</a:t>
            </a:r>
          </a:p>
        </p:txBody>
      </p:sp>
      <p:sp>
        <p:nvSpPr>
          <p:cNvPr id="11266"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MS PGothic" pitchFamily="34" charset="-128"/>
              </a:rPr>
              <a:t>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5070519" y="2246121"/>
            <a:ext cx="237744" cy="4200144"/>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2568724" y="4146518"/>
            <a:ext cx="231648" cy="2304288"/>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1550011" y="1745302"/>
            <a:ext cx="6784848" cy="4425696"/>
          </a:xfrm>
          <a:prstGeom prst="rect">
            <a:avLst/>
          </a:prstGeom>
        </p:spPr>
      </p:pic>
      <p:pic>
        <p:nvPicPr>
          <p:cNvPr id="9" name="Picture 8" descr="A line graph titled Health Production Function. The x axis is labeled with Quantity of medical care. The y axis is labeled with Health. A positive curve labeled Health increases from 0 quantity and 0 health to point A on the graph which is at quantity Q subscript A. The line continues to increase to point B which is at quantity Q subscript B."/>
          <p:cNvPicPr>
            <a:picLocks noChangeAspect="1"/>
          </p:cNvPicPr>
          <p:nvPr/>
        </p:nvPicPr>
        <p:blipFill>
          <a:blip r:embed="rId6">
            <a:clrChange>
              <a:clrFrom>
                <a:srgbClr val="FFFFFF"/>
              </a:clrFrom>
              <a:clrTo>
                <a:srgbClr val="FFFFFF">
                  <a:alpha val="0"/>
                </a:srgbClr>
              </a:clrTo>
            </a:clrChange>
          </a:blip>
          <a:stretch>
            <a:fillRect/>
          </a:stretch>
        </p:blipFill>
        <p:spPr>
          <a:xfrm>
            <a:off x="749808" y="978610"/>
            <a:ext cx="7644384" cy="5791200"/>
          </a:xfrm>
          <a:prstGeom prst="rect">
            <a:avLst/>
          </a:prstGeom>
        </p:spPr>
      </p:pic>
      <p:sp>
        <p:nvSpPr>
          <p:cNvPr id="29701" name="Title 5"/>
          <p:cNvSpPr>
            <a:spLocks noGrp="1"/>
          </p:cNvSpPr>
          <p:nvPr>
            <p:ph type="title"/>
          </p:nvPr>
        </p:nvSpPr>
        <p:spPr/>
        <p:txBody>
          <a:bodyPr/>
          <a:lstStyle/>
          <a:p>
            <a:r>
              <a:rPr lang="en-US">
                <a:latin typeface="Helvetica Neue" pitchFamily="-107" charset="0"/>
              </a:rPr>
              <a:t>Health Production Function</a:t>
            </a:r>
            <a:endParaRPr lang="en-US">
              <a:latin typeface="Arial" pitchFamily="-107" charset="0"/>
            </a:endParaRPr>
          </a:p>
        </p:txBody>
      </p:sp>
      <p:pic>
        <p:nvPicPr>
          <p:cNvPr id="11" name="Picture 10"/>
          <p:cNvPicPr>
            <a:picLocks noChangeAspect="1"/>
          </p:cNvPicPr>
          <p:nvPr/>
        </p:nvPicPr>
        <p:blipFill>
          <a:blip r:embed="rId7">
            <a:clrChange>
              <a:clrFrom>
                <a:srgbClr val="FFFFFF"/>
              </a:clrFrom>
              <a:clrTo>
                <a:srgbClr val="FFFFFF">
                  <a:alpha val="0"/>
                </a:srgbClr>
              </a:clrTo>
            </a:clrChange>
          </a:blip>
          <a:stretch>
            <a:fillRect/>
          </a:stretch>
        </p:blipFill>
        <p:spPr>
          <a:xfrm>
            <a:off x="2099656" y="3274672"/>
            <a:ext cx="1152144" cy="1737360"/>
          </a:xfrm>
          <a:prstGeom prst="rect">
            <a:avLst/>
          </a:prstGeom>
        </p:spPr>
      </p:pic>
      <p:pic>
        <p:nvPicPr>
          <p:cNvPr id="13" name="Picture 12"/>
          <p:cNvPicPr>
            <a:picLocks noChangeAspect="1"/>
          </p:cNvPicPr>
          <p:nvPr/>
        </p:nvPicPr>
        <p:blipFill>
          <a:blip r:embed="rId8">
            <a:clrChange>
              <a:clrFrom>
                <a:srgbClr val="FFFFFF"/>
              </a:clrFrom>
              <a:clrTo>
                <a:srgbClr val="FFFFFF">
                  <a:alpha val="0"/>
                </a:srgbClr>
              </a:clrTo>
            </a:clrChange>
          </a:blip>
          <a:stretch>
            <a:fillRect/>
          </a:stretch>
        </p:blipFill>
        <p:spPr>
          <a:xfrm>
            <a:off x="2513405" y="3908856"/>
            <a:ext cx="201168" cy="292608"/>
          </a:xfrm>
          <a:prstGeom prst="rect">
            <a:avLst/>
          </a:prstGeom>
        </p:spPr>
      </p:pic>
      <p:pic>
        <p:nvPicPr>
          <p:cNvPr id="14" name="Picture 13"/>
          <p:cNvPicPr>
            <a:picLocks noChangeAspect="1"/>
          </p:cNvPicPr>
          <p:nvPr/>
        </p:nvPicPr>
        <p:blipFill>
          <a:blip r:embed="rId9">
            <a:clrChange>
              <a:clrFrom>
                <a:srgbClr val="FFFFFF"/>
              </a:clrFrom>
              <a:clrTo>
                <a:srgbClr val="FFFFFF">
                  <a:alpha val="0"/>
                </a:srgbClr>
              </a:clrTo>
            </a:clrChange>
          </a:blip>
          <a:stretch>
            <a:fillRect/>
          </a:stretch>
        </p:blipFill>
        <p:spPr>
          <a:xfrm>
            <a:off x="4189840" y="2042367"/>
            <a:ext cx="1822704" cy="445008"/>
          </a:xfrm>
          <a:prstGeom prst="rect">
            <a:avLst/>
          </a:prstGeom>
        </p:spPr>
      </p:pic>
      <p:pic>
        <p:nvPicPr>
          <p:cNvPr id="16" name="Picture 15"/>
          <p:cNvPicPr>
            <a:picLocks noChangeAspect="1"/>
          </p:cNvPicPr>
          <p:nvPr/>
        </p:nvPicPr>
        <p:blipFill>
          <a:blip r:embed="rId10">
            <a:clrChange>
              <a:clrFrom>
                <a:srgbClr val="FFFFFF"/>
              </a:clrFrom>
              <a:clrTo>
                <a:srgbClr val="FFFFFF">
                  <a:alpha val="0"/>
                </a:srgbClr>
              </a:clrTo>
            </a:clrChange>
          </a:blip>
          <a:stretch>
            <a:fillRect/>
          </a:stretch>
        </p:blipFill>
        <p:spPr>
          <a:xfrm>
            <a:off x="5151518" y="2010013"/>
            <a:ext cx="146304" cy="280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0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1000"/>
                                        <p:tgtEl>
                                          <p:spTgt spid="12"/>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1000"/>
                                        <p:tgtEl>
                                          <p:spTgt spid="15"/>
                                        </p:tgtEl>
                                      </p:cBhvr>
                                    </p:animEffec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382000" cy="1527175"/>
          </a:xfrm>
        </p:spPr>
        <p:txBody>
          <a:bodyPr/>
          <a:lstStyle/>
          <a:p>
            <a:r>
              <a:rPr lang="en-US" sz="4000" dirty="0">
                <a:latin typeface="Arial" pitchFamily="-107" charset="0"/>
              </a:rPr>
              <a:t>Issues in the Healthcare Industry: </a:t>
            </a:r>
            <a:r>
              <a:rPr lang="en-US" sz="4000" dirty="0">
                <a:latin typeface="Helvetica Neue" pitchFamily="-107" charset="0"/>
              </a:rPr>
              <a:t>Diminishing </a:t>
            </a:r>
            <a:r>
              <a:rPr lang="en-US" sz="4000" dirty="0" smtClean="0">
                <a:latin typeface="Helvetica Neue" pitchFamily="-107" charset="0"/>
              </a:rPr>
              <a:t>Returns</a:t>
            </a:r>
            <a:r>
              <a:rPr lang="en-US" altLang="x-none" sz="4000" dirty="0">
                <a:latin typeface="Arial" charset="0"/>
                <a:ea typeface="MS PGothic" charset="-128"/>
                <a:cs typeface="Arial" charset="0"/>
              </a:rPr>
              <a:t>—</a:t>
            </a:r>
            <a:r>
              <a:rPr lang="en-US" sz="4000" dirty="0" smtClean="0">
                <a:latin typeface="Helvetica Neue" pitchFamily="-107" charset="0"/>
              </a:rPr>
              <a:t>2 </a:t>
            </a:r>
            <a:endParaRPr lang="en-US" sz="4000" dirty="0">
              <a:latin typeface="Helvetica Neue" pitchFamily="-107" charset="0"/>
            </a:endParaRPr>
          </a:p>
        </p:txBody>
      </p:sp>
      <p:sp>
        <p:nvSpPr>
          <p:cNvPr id="31746" name="Content Placeholder 2"/>
          <p:cNvSpPr>
            <a:spLocks noGrp="1"/>
          </p:cNvSpPr>
          <p:nvPr>
            <p:ph idx="1"/>
          </p:nvPr>
        </p:nvSpPr>
        <p:spPr>
          <a:xfrm>
            <a:off x="368300" y="1595438"/>
            <a:ext cx="8485188" cy="2598737"/>
          </a:xfrm>
        </p:spPr>
        <p:txBody>
          <a:bodyPr/>
          <a:lstStyle/>
          <a:p>
            <a:r>
              <a:rPr lang="en-US" sz="3200">
                <a:latin typeface="Arial" pitchFamily="-107" charset="0"/>
              </a:rPr>
              <a:t>What is the optimal mix of expenditures on health care?</a:t>
            </a:r>
          </a:p>
          <a:p>
            <a:r>
              <a:rPr lang="en-US" sz="3200">
                <a:latin typeface="Arial" pitchFamily="-107" charset="0"/>
              </a:rPr>
              <a:t>Would we get better outcomes by reallocating healthcare dollars?</a:t>
            </a:r>
          </a:p>
          <a:p>
            <a:pPr lvl="1"/>
            <a:endParaRPr lang="en-US">
              <a:latin typeface="Arial" pitchFamily="-107" charset="0"/>
            </a:endParaRPr>
          </a:p>
        </p:txBody>
      </p:sp>
      <p:pic>
        <p:nvPicPr>
          <p:cNvPr id="31747" name="Picture 2" descr="A hand holding a stethoscope's chest piece to an image of North America."/>
          <p:cNvPicPr>
            <a:picLocks noChangeAspect="1" noChangeArrowheads="1"/>
          </p:cNvPicPr>
          <p:nvPr/>
        </p:nvPicPr>
        <p:blipFill>
          <a:blip r:embed="rId3"/>
          <a:srcRect/>
          <a:stretch>
            <a:fillRect/>
          </a:stretch>
        </p:blipFill>
        <p:spPr bwMode="auto">
          <a:xfrm>
            <a:off x="2613451" y="3959803"/>
            <a:ext cx="3917099" cy="2610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6"/>
          <p:cNvSpPr>
            <a:spLocks noGrp="1"/>
          </p:cNvSpPr>
          <p:nvPr>
            <p:ph type="title"/>
          </p:nvPr>
        </p:nvSpPr>
        <p:spPr>
          <a:xfrm>
            <a:off x="490538" y="-17463"/>
            <a:ext cx="8229600" cy="768351"/>
          </a:xfrm>
        </p:spPr>
        <p:txBody>
          <a:bodyPr/>
          <a:lstStyle/>
          <a:p>
            <a:r>
              <a:rPr lang="en-US">
                <a:latin typeface="Helvetica Neue" pitchFamily="-107" charset="0"/>
              </a:rPr>
              <a:t>The Nation’</a:t>
            </a:r>
            <a:r>
              <a:rPr lang="en-US" altLang="ja-JP">
                <a:latin typeface="Helvetica Neue" pitchFamily="-107" charset="0"/>
              </a:rPr>
              <a:t>s Health Dollar</a:t>
            </a:r>
            <a:endParaRPr lang="en-US">
              <a:latin typeface="Arial" pitchFamily="-107" charset="0"/>
            </a:endParaRPr>
          </a:p>
        </p:txBody>
      </p:sp>
      <p:pic>
        <p:nvPicPr>
          <p:cNvPr id="4" name="Picture 3" descr="A pie chart titled The Nation's Health Dollar. It is split into 8 sections: Hospital care 32 percent, Physicians and clinics 20 percent, Prescription drugs 11 percent, Dental services and other professionals 10 percent, Government administration 7 percent, Investment 6 percent, Nursing care facilities and continuing care retirement communities 8 percent, and other medical products and care 8 percent."/>
          <p:cNvPicPr>
            <a:picLocks noChangeAspect="1"/>
          </p:cNvPicPr>
          <p:nvPr/>
        </p:nvPicPr>
        <p:blipFill>
          <a:blip r:embed="rId3"/>
          <a:srcRect t="3943" b="2891"/>
          <a:stretch>
            <a:fillRect/>
          </a:stretch>
        </p:blipFill>
        <p:spPr>
          <a:xfrm>
            <a:off x="1008888" y="961289"/>
            <a:ext cx="7126224" cy="57589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8229600" cy="1527175"/>
          </a:xfrm>
        </p:spPr>
        <p:txBody>
          <a:bodyPr/>
          <a:lstStyle/>
          <a:p>
            <a:r>
              <a:rPr lang="en-US" dirty="0">
                <a:latin typeface="Arial" pitchFamily="-107" charset="0"/>
              </a:rPr>
              <a:t>Skewed Healthcare </a:t>
            </a:r>
            <a:r>
              <a:rPr lang="en-US" dirty="0" smtClean="0">
                <a:latin typeface="Arial" pitchFamily="-107" charset="0"/>
              </a:rPr>
              <a:t>Costs</a:t>
            </a:r>
            <a:r>
              <a:rPr lang="en-US" altLang="x-none" dirty="0">
                <a:latin typeface="Arial" charset="0"/>
                <a:ea typeface="MS PGothic" charset="-128"/>
                <a:cs typeface="Arial" charset="0"/>
              </a:rPr>
              <a:t>—</a:t>
            </a:r>
            <a:r>
              <a:rPr lang="en-US" dirty="0" smtClean="0">
                <a:latin typeface="Arial" pitchFamily="-107" charset="0"/>
              </a:rPr>
              <a:t>1 </a:t>
            </a:r>
            <a:endParaRPr lang="en-US" dirty="0">
              <a:latin typeface="Arial" pitchFamily="-107" charset="0"/>
            </a:endParaRPr>
          </a:p>
        </p:txBody>
      </p:sp>
      <p:pic>
        <p:nvPicPr>
          <p:cNvPr id="35842" name="Picture 4"/>
          <p:cNvPicPr>
            <a:picLocks noChangeAspect="1" noChangeArrowheads="1"/>
          </p:cNvPicPr>
          <p:nvPr/>
        </p:nvPicPr>
        <p:blipFill>
          <a:blip r:embed="rId3"/>
          <a:srcRect/>
          <a:stretch>
            <a:fillRect/>
          </a:stretch>
        </p:blipFill>
        <p:spPr bwMode="auto">
          <a:xfrm>
            <a:off x="995363" y="1641475"/>
            <a:ext cx="7154862" cy="457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0"/>
            <a:ext cx="8229600" cy="1527175"/>
          </a:xfrm>
        </p:spPr>
        <p:txBody>
          <a:bodyPr/>
          <a:lstStyle/>
          <a:p>
            <a:r>
              <a:rPr lang="en-US" dirty="0">
                <a:latin typeface="Arial" pitchFamily="-107" charset="0"/>
              </a:rPr>
              <a:t>Skewed Healthcare </a:t>
            </a:r>
            <a:r>
              <a:rPr lang="en-US" dirty="0" smtClean="0">
                <a:latin typeface="Arial" pitchFamily="-107" charset="0"/>
              </a:rPr>
              <a:t>Costs</a:t>
            </a:r>
            <a:r>
              <a:rPr lang="en-US" altLang="x-none" dirty="0">
                <a:latin typeface="Arial" charset="0"/>
                <a:ea typeface="MS PGothic" charset="-128"/>
                <a:cs typeface="Arial" charset="0"/>
              </a:rPr>
              <a:t>—</a:t>
            </a:r>
            <a:r>
              <a:rPr lang="en-US" dirty="0" smtClean="0">
                <a:latin typeface="Arial" pitchFamily="-107" charset="0"/>
              </a:rPr>
              <a:t>2 </a:t>
            </a:r>
            <a:endParaRPr lang="en-US" dirty="0">
              <a:latin typeface="Arial" pitchFamily="-107" charset="0"/>
            </a:endParaRPr>
          </a:p>
        </p:txBody>
      </p:sp>
      <p:pic>
        <p:nvPicPr>
          <p:cNvPr id="37890" name="Picture 2" descr="http://upload.wikimedia.org/wikipedia/commons/d/d7/Spending_on_health_care_per_capita_by_age_group.png"/>
          <p:cNvPicPr>
            <a:picLocks noChangeAspect="1" noChangeArrowheads="1"/>
          </p:cNvPicPr>
          <p:nvPr/>
        </p:nvPicPr>
        <p:blipFill>
          <a:blip r:embed="rId3"/>
          <a:srcRect/>
          <a:stretch>
            <a:fillRect/>
          </a:stretch>
        </p:blipFill>
        <p:spPr bwMode="auto">
          <a:xfrm>
            <a:off x="676275" y="1662113"/>
            <a:ext cx="7002463" cy="4979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8382000" cy="1527175"/>
          </a:xfrm>
        </p:spPr>
        <p:txBody>
          <a:bodyPr/>
          <a:lstStyle/>
          <a:p>
            <a:r>
              <a:rPr lang="en-US" dirty="0">
                <a:latin typeface="Arial" pitchFamily="-107" charset="0"/>
              </a:rPr>
              <a:t>Skewed Healthcare </a:t>
            </a:r>
            <a:r>
              <a:rPr lang="en-US" dirty="0" smtClean="0">
                <a:latin typeface="Arial" pitchFamily="-107" charset="0"/>
              </a:rPr>
              <a:t>Costs</a:t>
            </a:r>
            <a:r>
              <a:rPr lang="en-US" altLang="x-none" dirty="0">
                <a:latin typeface="Arial" charset="0"/>
                <a:ea typeface="MS PGothic" charset="-128"/>
                <a:cs typeface="Arial" charset="0"/>
              </a:rPr>
              <a:t>—</a:t>
            </a:r>
            <a:r>
              <a:rPr lang="en-US" dirty="0" smtClean="0">
                <a:latin typeface="Arial" pitchFamily="-107" charset="0"/>
              </a:rPr>
              <a:t>3 </a:t>
            </a:r>
            <a:endParaRPr lang="en-US" dirty="0">
              <a:latin typeface="Helvetica Neue" pitchFamily="-107" charset="0"/>
            </a:endParaRPr>
          </a:p>
        </p:txBody>
      </p:sp>
      <p:sp>
        <p:nvSpPr>
          <p:cNvPr id="39938" name="Content Placeholder 2"/>
          <p:cNvSpPr>
            <a:spLocks noGrp="1"/>
          </p:cNvSpPr>
          <p:nvPr>
            <p:ph idx="4294967295"/>
          </p:nvPr>
        </p:nvSpPr>
        <p:spPr>
          <a:xfrm>
            <a:off x="368300" y="1624013"/>
            <a:ext cx="8318500" cy="5043487"/>
          </a:xfrm>
        </p:spPr>
        <p:txBody>
          <a:bodyPr/>
          <a:lstStyle/>
          <a:p>
            <a:r>
              <a:rPr lang="en-US" sz="3000" dirty="0">
                <a:latin typeface="Arial" pitchFamily="-107" charset="0"/>
              </a:rPr>
              <a:t>In addition, end of life care is expensive</a:t>
            </a:r>
          </a:p>
          <a:p>
            <a:pPr lvl="1"/>
            <a:r>
              <a:rPr lang="en-US" sz="2400" dirty="0">
                <a:latin typeface="Arial" pitchFamily="-107" charset="0"/>
              </a:rPr>
              <a:t>In 2008, Medicare spent $55 billion in health care for patients who were in the last two months of their lives (</a:t>
            </a:r>
            <a:r>
              <a:rPr lang="en-US" sz="2400" dirty="0">
                <a:latin typeface="Arial" pitchFamily="-107" charset="0"/>
                <a:hlinkClick r:id="rId3"/>
              </a:rPr>
              <a:t>source</a:t>
            </a:r>
            <a:r>
              <a:rPr lang="en-US" sz="2400" dirty="0">
                <a:latin typeface="Arial" pitchFamily="-107" charset="0"/>
              </a:rPr>
              <a:t>)</a:t>
            </a:r>
          </a:p>
          <a:p>
            <a:pPr lvl="1"/>
            <a:r>
              <a:rPr lang="en-US" sz="2400" dirty="0">
                <a:latin typeface="Arial" pitchFamily="-107" charset="0"/>
              </a:rPr>
              <a:t>Thirty percent of Medicare is spent during the last year of the patient</a:t>
            </a:r>
            <a:r>
              <a:rPr lang="ja-JP" altLang="en-US" sz="2400" dirty="0">
                <a:latin typeface="Arial" pitchFamily="-107" charset="0"/>
              </a:rPr>
              <a:t>’</a:t>
            </a:r>
            <a:r>
              <a:rPr lang="en-US" altLang="ja-JP" sz="2400" dirty="0">
                <a:latin typeface="Arial" pitchFamily="-107" charset="0"/>
              </a:rPr>
              <a:t>s life (</a:t>
            </a:r>
            <a:r>
              <a:rPr lang="en-US" altLang="ja-JP" sz="2400" dirty="0">
                <a:latin typeface="Arial" pitchFamily="-107" charset="0"/>
                <a:hlinkClick r:id="rId4"/>
              </a:rPr>
              <a:t>source</a:t>
            </a:r>
            <a:r>
              <a:rPr lang="en-US" altLang="ja-JP" sz="2400" dirty="0">
                <a:latin typeface="Arial" pitchFamily="-107" charset="0"/>
              </a:rPr>
              <a:t>)</a:t>
            </a:r>
          </a:p>
          <a:p>
            <a:r>
              <a:rPr lang="en-US" sz="3000" dirty="0">
                <a:latin typeface="Arial" pitchFamily="-107" charset="0"/>
              </a:rPr>
              <a:t>Should this spending be reduced?</a:t>
            </a:r>
          </a:p>
          <a:p>
            <a:pPr lvl="1"/>
            <a:r>
              <a:rPr lang="en-US" sz="2400" dirty="0">
                <a:latin typeface="Arial" pitchFamily="-107" charset="0"/>
              </a:rPr>
              <a:t>Tough question:  What is the quality of this longer life?</a:t>
            </a:r>
          </a:p>
          <a:p>
            <a:pPr lvl="1"/>
            <a:r>
              <a:rPr lang="en-US" sz="2400" dirty="0">
                <a:latin typeface="Arial" pitchFamily="-107" charset="0"/>
              </a:rPr>
              <a:t>Tougher question:  Is the societal benefit here worth the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41986" name="Content Placeholder 2"/>
          <p:cNvSpPr>
            <a:spLocks noGrp="1"/>
          </p:cNvSpPr>
          <p:nvPr>
            <p:ph idx="4294967295"/>
          </p:nvPr>
        </p:nvSpPr>
        <p:spPr>
          <a:xfrm>
            <a:off x="228600" y="1712913"/>
            <a:ext cx="8686800" cy="4903787"/>
          </a:xfrm>
        </p:spPr>
        <p:txBody>
          <a:bodyPr/>
          <a:lstStyle/>
          <a:p>
            <a:pPr eaLnBrk="1" hangingPunct="1"/>
            <a:r>
              <a:rPr lang="en-US" sz="3200">
                <a:latin typeface="Helvetica Neue" pitchFamily="-107" charset="0"/>
              </a:rPr>
              <a:t>How is health care different from other goods we consume?</a:t>
            </a:r>
            <a:endParaRPr lang="en-US" sz="3200"/>
          </a:p>
          <a:p>
            <a:pPr marL="971550" lvl="1" indent="-514350" eaLnBrk="1" hangingPunct="1">
              <a:buFont typeface="Calibri" pitchFamily="-107" charset="0"/>
              <a:buAutoNum type="alphaUcPeriod"/>
            </a:pPr>
            <a:r>
              <a:rPr lang="en-US" sz="2800">
                <a:latin typeface="Helvetica Neue" pitchFamily="-107" charset="0"/>
              </a:rPr>
              <a:t>Health care is usually optional.</a:t>
            </a:r>
          </a:p>
          <a:p>
            <a:pPr marL="971550" lvl="1" indent="-514350" eaLnBrk="1" hangingPunct="1">
              <a:buFont typeface="Calibri" pitchFamily="-107" charset="0"/>
              <a:buAutoNum type="alphaUcPeriod"/>
            </a:pPr>
            <a:r>
              <a:rPr lang="en-US" sz="2800">
                <a:latin typeface="Helvetica Neue" pitchFamily="-107" charset="0"/>
              </a:rPr>
              <a:t>Health care is not a scarce good.</a:t>
            </a:r>
          </a:p>
          <a:p>
            <a:pPr marL="971550" lvl="1" indent="-514350" eaLnBrk="1" hangingPunct="1">
              <a:buFont typeface="Calibri" pitchFamily="-107" charset="0"/>
              <a:buAutoNum type="alphaUcPeriod"/>
            </a:pPr>
            <a:r>
              <a:rPr lang="en-US" sz="2800">
                <a:latin typeface="Helvetica Neue" pitchFamily="-107" charset="0"/>
              </a:rPr>
              <a:t>Health care is often financed through intermediaries such as insurance companies.</a:t>
            </a:r>
          </a:p>
          <a:p>
            <a:pPr marL="971550" lvl="1" indent="-514350" eaLnBrk="1" hangingPunct="1">
              <a:buFont typeface="Calibri" pitchFamily="-107" charset="0"/>
              <a:buAutoNum type="alphaUcPeriod"/>
            </a:pPr>
            <a:r>
              <a:rPr lang="en-US" sz="2800">
                <a:latin typeface="Helvetica Neue" pitchFamily="-107" charset="0"/>
              </a:rPr>
              <a:t>Health care is a derived demand.</a:t>
            </a:r>
          </a:p>
        </p:txBody>
      </p:sp>
      <p:sp>
        <p:nvSpPr>
          <p:cNvPr id="5" name="Rectangle 4" descr="Correct answer: C, Health care is often financed through intermediaries such as insurance companies."/>
          <p:cNvSpPr>
            <a:spLocks noChangeArrowheads="1"/>
          </p:cNvSpPr>
          <p:nvPr/>
        </p:nvSpPr>
        <p:spPr bwMode="auto">
          <a:xfrm>
            <a:off x="482600" y="3810000"/>
            <a:ext cx="8077200" cy="927100"/>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44034" name="Content Placeholder 2"/>
          <p:cNvSpPr>
            <a:spLocks noGrp="1"/>
          </p:cNvSpPr>
          <p:nvPr>
            <p:ph idx="4294967295"/>
          </p:nvPr>
        </p:nvSpPr>
        <p:spPr>
          <a:xfrm>
            <a:off x="114300" y="1712913"/>
            <a:ext cx="8763000" cy="4891087"/>
          </a:xfrm>
        </p:spPr>
        <p:txBody>
          <a:bodyPr/>
          <a:lstStyle/>
          <a:p>
            <a:pPr eaLnBrk="1" hangingPunct="1"/>
            <a:r>
              <a:rPr lang="en-US" sz="3200">
                <a:latin typeface="Helvetica Neue" pitchFamily="-107" charset="0"/>
              </a:rPr>
              <a:t>Which of the following is a reason to explain why health care is such a large portion of GDP?</a:t>
            </a:r>
            <a:endParaRPr lang="en-US" sz="3200"/>
          </a:p>
          <a:p>
            <a:pPr marL="971550" lvl="1" indent="-514350" eaLnBrk="1" hangingPunct="1">
              <a:buFont typeface="Calibri" pitchFamily="-107" charset="0"/>
              <a:buAutoNum type="alphaUcPeriod"/>
            </a:pPr>
            <a:r>
              <a:rPr lang="en-US" sz="2600">
                <a:latin typeface="Helvetica Neue" pitchFamily="-107" charset="0"/>
              </a:rPr>
              <a:t>The demand for health care is very elastic.</a:t>
            </a:r>
          </a:p>
          <a:p>
            <a:pPr marL="971550" lvl="1" indent="-514350" eaLnBrk="1" hangingPunct="1">
              <a:buFont typeface="Calibri" pitchFamily="-107" charset="0"/>
              <a:buAutoNum type="alphaUcPeriod"/>
            </a:pPr>
            <a:r>
              <a:rPr lang="en-US" sz="2600">
                <a:latin typeface="Helvetica Neue" pitchFamily="-107" charset="0"/>
              </a:rPr>
              <a:t>Consumers are willing to consume more health care because insurance pays most of the marginal costs of care.</a:t>
            </a:r>
          </a:p>
          <a:p>
            <a:pPr marL="971550" lvl="1" indent="-514350" eaLnBrk="1" hangingPunct="1">
              <a:buFont typeface="Calibri" pitchFamily="-107" charset="0"/>
              <a:buAutoNum type="alphaUcPeriod"/>
            </a:pPr>
            <a:r>
              <a:rPr lang="en-US" sz="2600">
                <a:latin typeface="Helvetica Neue" pitchFamily="-107" charset="0"/>
              </a:rPr>
              <a:t>Our population is getting younger, and young people take more risks.</a:t>
            </a:r>
          </a:p>
          <a:p>
            <a:pPr marL="971550" lvl="1" indent="-514350" eaLnBrk="1" hangingPunct="1">
              <a:buFont typeface="Calibri" pitchFamily="-107" charset="0"/>
              <a:buAutoNum type="alphaUcPeriod"/>
            </a:pPr>
            <a:r>
              <a:rPr lang="en-US" sz="2600">
                <a:latin typeface="Helvetica Neue" pitchFamily="-107" charset="0"/>
              </a:rPr>
              <a:t>People are taking better care of themselves and buying a lot of home healthcare products.</a:t>
            </a:r>
          </a:p>
        </p:txBody>
      </p:sp>
      <p:sp>
        <p:nvSpPr>
          <p:cNvPr id="4" name="Rectangle 3" descr="Correct answer: B, Consumers are willing to consume more health care because insurance pays most of the marginal costs of care."/>
          <p:cNvSpPr>
            <a:spLocks noChangeArrowheads="1"/>
          </p:cNvSpPr>
          <p:nvPr/>
        </p:nvSpPr>
        <p:spPr bwMode="auto">
          <a:xfrm>
            <a:off x="457199" y="3740150"/>
            <a:ext cx="8265651" cy="1286772"/>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46082" name="Content Placeholder 2"/>
          <p:cNvSpPr>
            <a:spLocks noGrp="1"/>
          </p:cNvSpPr>
          <p:nvPr>
            <p:ph idx="4294967295"/>
          </p:nvPr>
        </p:nvSpPr>
        <p:spPr>
          <a:xfrm>
            <a:off x="241300" y="1695450"/>
            <a:ext cx="8623300" cy="4905375"/>
          </a:xfrm>
        </p:spPr>
        <p:txBody>
          <a:bodyPr/>
          <a:lstStyle/>
          <a:p>
            <a:pPr marL="0" indent="0" eaLnBrk="1" hangingPunct="1">
              <a:buFont typeface="Arial" pitchFamily="-107" charset="0"/>
              <a:buNone/>
            </a:pPr>
            <a:r>
              <a:rPr lang="en-US" sz="3200">
                <a:latin typeface="Helvetica Neue" pitchFamily="-107" charset="0"/>
              </a:rPr>
              <a:t>Suppose you pay insurance premiums but do not get sick. What happens?</a:t>
            </a:r>
            <a:endParaRPr lang="en-US" sz="3200"/>
          </a:p>
          <a:p>
            <a:pPr marL="971550" lvl="1" indent="-514350" eaLnBrk="1" hangingPunct="1">
              <a:buFont typeface="Calibri" pitchFamily="-107" charset="0"/>
              <a:buAutoNum type="alphaUcPeriod"/>
            </a:pPr>
            <a:r>
              <a:rPr lang="en-US" sz="2600">
                <a:latin typeface="Helvetica Neue" pitchFamily="-107" charset="0"/>
              </a:rPr>
              <a:t>The insurance company will refund your premiums.</a:t>
            </a:r>
          </a:p>
          <a:p>
            <a:pPr marL="971550" lvl="1" indent="-514350" eaLnBrk="1" hangingPunct="1">
              <a:buFont typeface="Calibri" pitchFamily="-107" charset="0"/>
              <a:buAutoNum type="alphaUcPeriod"/>
            </a:pPr>
            <a:r>
              <a:rPr lang="en-US" sz="2600">
                <a:latin typeface="Helvetica Neue" pitchFamily="-107" charset="0"/>
              </a:rPr>
              <a:t>You will no longer have to pay premiums until you get sick.</a:t>
            </a:r>
          </a:p>
          <a:p>
            <a:pPr marL="971550" lvl="1" indent="-514350" eaLnBrk="1" hangingPunct="1">
              <a:buFont typeface="Calibri" pitchFamily="-107" charset="0"/>
              <a:buAutoNum type="alphaUcPeriod"/>
            </a:pPr>
            <a:r>
              <a:rPr lang="en-US" sz="2600">
                <a:latin typeface="Helvetica Neue" pitchFamily="-107" charset="0"/>
              </a:rPr>
              <a:t>Your insurance company will drop you as a customer.</a:t>
            </a:r>
          </a:p>
          <a:p>
            <a:pPr marL="971550" lvl="1" indent="-514350" eaLnBrk="1" hangingPunct="1">
              <a:buFont typeface="Calibri" pitchFamily="-107" charset="0"/>
              <a:buAutoNum type="alphaUcPeriod"/>
            </a:pPr>
            <a:r>
              <a:rPr lang="en-US" sz="2600">
                <a:latin typeface="Helvetica Neue" pitchFamily="-107" charset="0"/>
              </a:rPr>
              <a:t>The insurance company will use your premiums to pay the expenses of another insured consumer who did get sick.</a:t>
            </a:r>
          </a:p>
        </p:txBody>
      </p:sp>
      <p:sp>
        <p:nvSpPr>
          <p:cNvPr id="4" name="Rectangle 3" descr="D, The insurance company will use your premiums to pay the expenses of another insured consumer who did get sick."/>
          <p:cNvSpPr>
            <a:spLocks noChangeArrowheads="1"/>
          </p:cNvSpPr>
          <p:nvPr/>
        </p:nvSpPr>
        <p:spPr bwMode="auto">
          <a:xfrm>
            <a:off x="622300" y="5354638"/>
            <a:ext cx="8242300" cy="1374382"/>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382000" cy="1527175"/>
          </a:xfrm>
        </p:spPr>
        <p:txBody>
          <a:bodyPr/>
          <a:lstStyle/>
          <a:p>
            <a:r>
              <a:rPr lang="en-US" dirty="0">
                <a:latin typeface="Helvetica Neue" pitchFamily="-107" charset="0"/>
              </a:rPr>
              <a:t>Who’</a:t>
            </a:r>
            <a:r>
              <a:rPr lang="en-US" altLang="ja-JP" dirty="0">
                <a:latin typeface="Helvetica Neue" pitchFamily="-107" charset="0"/>
              </a:rPr>
              <a:t>s Who in Health </a:t>
            </a:r>
            <a:r>
              <a:rPr lang="en-US" altLang="ja-JP" dirty="0" smtClean="0">
                <a:latin typeface="Helvetica Neue" pitchFamily="-107" charset="0"/>
              </a:rPr>
              <a:t>Care</a:t>
            </a:r>
            <a:r>
              <a:rPr lang="en-US" altLang="x-none" dirty="0">
                <a:latin typeface="Arial" charset="0"/>
                <a:ea typeface="MS PGothic" charset="-128"/>
                <a:cs typeface="Arial" charset="0"/>
              </a:rPr>
              <a:t>—</a:t>
            </a:r>
            <a:r>
              <a:rPr lang="en-US" altLang="ja-JP" dirty="0" smtClean="0">
                <a:latin typeface="Helvetica Neue" pitchFamily="-107" charset="0"/>
              </a:rPr>
              <a:t>1 </a:t>
            </a:r>
            <a:endParaRPr lang="en-US" dirty="0">
              <a:latin typeface="Helvetica Neue" pitchFamily="-107" charset="0"/>
            </a:endParaRPr>
          </a:p>
        </p:txBody>
      </p:sp>
      <p:sp>
        <p:nvSpPr>
          <p:cNvPr id="21507" name="Content Placeholder 2"/>
          <p:cNvSpPr>
            <a:spLocks noGrp="1"/>
          </p:cNvSpPr>
          <p:nvPr>
            <p:ph idx="1"/>
          </p:nvPr>
        </p:nvSpPr>
        <p:spPr>
          <a:xfrm>
            <a:off x="368300" y="1624013"/>
            <a:ext cx="8318500" cy="5043487"/>
          </a:xfrm>
        </p:spPr>
        <p:txBody>
          <a:bodyPr/>
          <a:lstStyle/>
          <a:p>
            <a:r>
              <a:rPr lang="en-US" sz="3000">
                <a:latin typeface="Arial" pitchFamily="-107" charset="0"/>
              </a:rPr>
              <a:t>How is health care different from most goods? Why are the costs so high?</a:t>
            </a:r>
          </a:p>
          <a:p>
            <a:r>
              <a:rPr lang="en-US" sz="3000">
                <a:latin typeface="Arial" pitchFamily="-107" charset="0"/>
              </a:rPr>
              <a:t>Four players</a:t>
            </a:r>
          </a:p>
          <a:p>
            <a:pPr marL="971550" lvl="1" indent="-514350">
              <a:buFont typeface="Calibri" pitchFamily="-107" charset="0"/>
              <a:buAutoNum type="arabicPeriod"/>
            </a:pPr>
            <a:r>
              <a:rPr lang="en-US" sz="2800">
                <a:latin typeface="Arial" pitchFamily="-107" charset="0"/>
              </a:rPr>
              <a:t>Consumers: </a:t>
            </a:r>
            <a:r>
              <a:rPr lang="en-US" sz="2600">
                <a:latin typeface="Arial" pitchFamily="-107" charset="0"/>
              </a:rPr>
              <a:t>Patients and government</a:t>
            </a:r>
          </a:p>
          <a:p>
            <a:pPr marL="971550" lvl="1" indent="-514350">
              <a:buFont typeface="Calibri" pitchFamily="-107" charset="0"/>
              <a:buAutoNum type="arabicPeriod"/>
            </a:pPr>
            <a:r>
              <a:rPr lang="en-US" sz="2800">
                <a:latin typeface="Arial" pitchFamily="-107" charset="0"/>
              </a:rPr>
              <a:t>Producers: </a:t>
            </a:r>
            <a:r>
              <a:rPr lang="en-US" sz="2600">
                <a:latin typeface="Arial" pitchFamily="-107" charset="0"/>
              </a:rPr>
              <a:t>Doctors, nurses, hospitals</a:t>
            </a:r>
          </a:p>
          <a:p>
            <a:pPr marL="971550" lvl="1" indent="-514350">
              <a:buFont typeface="Calibri" pitchFamily="-107" charset="0"/>
              <a:buAutoNum type="arabicPeriod"/>
            </a:pPr>
            <a:r>
              <a:rPr lang="en-US" sz="2800">
                <a:latin typeface="Arial" pitchFamily="-107" charset="0"/>
              </a:rPr>
              <a:t>Pharmaceutical companies</a:t>
            </a:r>
          </a:p>
          <a:p>
            <a:pPr marL="971550" lvl="1" indent="-514350">
              <a:buFont typeface="Calibri" pitchFamily="-107" charset="0"/>
              <a:buAutoNum type="arabicPeriod"/>
            </a:pPr>
            <a:r>
              <a:rPr lang="en-US" sz="2800">
                <a:latin typeface="Arial" pitchFamily="-107" charset="0"/>
              </a:rPr>
              <a:t>Intermediaries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382000" cy="1527175"/>
          </a:xfrm>
        </p:spPr>
        <p:txBody>
          <a:bodyPr/>
          <a:lstStyle/>
          <a:p>
            <a:r>
              <a:rPr lang="en-US">
                <a:latin typeface="Helvetica Neue" pitchFamily="-107" charset="0"/>
              </a:rPr>
              <a:t>Previously</a:t>
            </a:r>
          </a:p>
        </p:txBody>
      </p:sp>
      <p:sp>
        <p:nvSpPr>
          <p:cNvPr id="9219" name="Content Placeholder 2"/>
          <p:cNvSpPr>
            <a:spLocks noGrp="1"/>
          </p:cNvSpPr>
          <p:nvPr>
            <p:ph idx="1"/>
          </p:nvPr>
        </p:nvSpPr>
        <p:spPr>
          <a:xfrm>
            <a:off x="368300" y="1624013"/>
            <a:ext cx="8318500" cy="5043487"/>
          </a:xfrm>
        </p:spPr>
        <p:txBody>
          <a:bodyPr/>
          <a:lstStyle/>
          <a:p>
            <a:r>
              <a:rPr lang="en-US" sz="2800">
                <a:latin typeface="Arial" pitchFamily="-107" charset="0"/>
              </a:rPr>
              <a:t>Behavioral economics questions the traditional economic model and invites a deeper understanding of human behavior.</a:t>
            </a:r>
          </a:p>
          <a:p>
            <a:r>
              <a:rPr lang="en-US" sz="2800">
                <a:latin typeface="Arial" pitchFamily="-107" charset="0"/>
              </a:rPr>
              <a:t>Bounded rationality means that we are nearly (but not fully) rational.</a:t>
            </a:r>
          </a:p>
          <a:p>
            <a:r>
              <a:rPr lang="en-US" sz="2800">
                <a:latin typeface="Arial" pitchFamily="-107" charset="0"/>
              </a:rPr>
              <a:t>Psychological barriers and biases may interfere with rational decision making.</a:t>
            </a:r>
          </a:p>
          <a:p>
            <a:r>
              <a:rPr lang="en-US" sz="2800">
                <a:latin typeface="Arial" pitchFamily="-107" charset="0"/>
              </a:rPr>
              <a:t>Different people have different risk preferences and sometimes change these preferences in different circumstances.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382000" cy="1527175"/>
          </a:xfrm>
        </p:spPr>
        <p:txBody>
          <a:bodyPr/>
          <a:lstStyle/>
          <a:p>
            <a:r>
              <a:rPr lang="en-US" dirty="0">
                <a:latin typeface="Helvetica Neue" pitchFamily="-107" charset="0"/>
              </a:rPr>
              <a:t>How Intermediaries and Insurance </a:t>
            </a:r>
            <a:r>
              <a:rPr lang="en-US" dirty="0" smtClean="0">
                <a:latin typeface="Helvetica Neue" pitchFamily="-107" charset="0"/>
              </a:rPr>
              <a:t>Work</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28675" name="Content Placeholder 2"/>
          <p:cNvSpPr>
            <a:spLocks noGrp="1"/>
          </p:cNvSpPr>
          <p:nvPr>
            <p:ph idx="1"/>
          </p:nvPr>
        </p:nvSpPr>
        <p:spPr>
          <a:xfrm>
            <a:off x="368300" y="1624013"/>
            <a:ext cx="8318500" cy="5043487"/>
          </a:xfrm>
        </p:spPr>
        <p:txBody>
          <a:bodyPr/>
          <a:lstStyle/>
          <a:p>
            <a:r>
              <a:rPr lang="en-US" sz="3000" dirty="0">
                <a:latin typeface="Arial" pitchFamily="-107" charset="0"/>
              </a:rPr>
              <a:t>Suppose you are sick. You go to your doctor. She checks you out, runs a few tests, and determines you have laryngitis. She tells you to get rest, and prescribes some drugs. </a:t>
            </a:r>
          </a:p>
          <a:p>
            <a:pPr lvl="1"/>
            <a:r>
              <a:rPr lang="en-US" sz="2800" dirty="0">
                <a:latin typeface="Arial" pitchFamily="-107" charset="0"/>
              </a:rPr>
              <a:t>How are all these services paid for?</a:t>
            </a:r>
          </a:p>
          <a:p>
            <a:r>
              <a:rPr lang="en-US" sz="3000" dirty="0">
                <a:latin typeface="Arial" pitchFamily="-107" charset="0"/>
              </a:rPr>
              <a:t>Most of the costs are directly paid by the insurance company, but you also pay. </a:t>
            </a:r>
          </a:p>
          <a:p>
            <a:pPr lvl="1"/>
            <a:r>
              <a:rPr lang="en-US" sz="2800" dirty="0">
                <a:latin typeface="Arial" pitchFamily="-107" charset="0"/>
              </a:rPr>
              <a:t>How?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382000" cy="1527175"/>
          </a:xfrm>
        </p:spPr>
        <p:txBody>
          <a:bodyPr/>
          <a:lstStyle/>
          <a:p>
            <a:r>
              <a:rPr lang="en-US" sz="4200" dirty="0">
                <a:latin typeface="Helvetica Neue" pitchFamily="-107" charset="0"/>
              </a:rPr>
              <a:t>How Intermediaries and Insurance Work: </a:t>
            </a:r>
            <a:r>
              <a:rPr lang="en-US" sz="4200" dirty="0" smtClean="0">
                <a:latin typeface="Helvetica Neue" pitchFamily="-107" charset="0"/>
              </a:rPr>
              <a:t>Definitions</a:t>
            </a:r>
            <a:r>
              <a:rPr lang="en-US" altLang="x-none" sz="4000" dirty="0">
                <a:latin typeface="Arial" charset="0"/>
                <a:ea typeface="MS PGothic" charset="-128"/>
                <a:cs typeface="Arial" charset="0"/>
              </a:rPr>
              <a:t>—</a:t>
            </a:r>
            <a:r>
              <a:rPr lang="en-US" sz="4200" dirty="0" smtClean="0">
                <a:latin typeface="Helvetica Neue" pitchFamily="-107" charset="0"/>
              </a:rPr>
              <a:t>1 </a:t>
            </a:r>
            <a:endParaRPr lang="en-US" sz="4200" dirty="0">
              <a:latin typeface="Helvetica Neue" pitchFamily="-107" charset="0"/>
            </a:endParaRPr>
          </a:p>
        </p:txBody>
      </p:sp>
      <p:sp>
        <p:nvSpPr>
          <p:cNvPr id="27651" name="Content Placeholder 2"/>
          <p:cNvSpPr>
            <a:spLocks noGrp="1"/>
          </p:cNvSpPr>
          <p:nvPr>
            <p:ph idx="1"/>
          </p:nvPr>
        </p:nvSpPr>
        <p:spPr>
          <a:xfrm>
            <a:off x="368300" y="1624013"/>
            <a:ext cx="8318500" cy="5043487"/>
          </a:xfrm>
        </p:spPr>
        <p:txBody>
          <a:bodyPr/>
          <a:lstStyle/>
          <a:p>
            <a:r>
              <a:rPr lang="en-US" sz="3000">
                <a:latin typeface="Arial" pitchFamily="-107" charset="0"/>
              </a:rPr>
              <a:t>Premium</a:t>
            </a:r>
          </a:p>
          <a:p>
            <a:pPr lvl="1"/>
            <a:r>
              <a:rPr lang="en-US" sz="2800">
                <a:latin typeface="Arial" pitchFamily="-107" charset="0"/>
              </a:rPr>
              <a:t>A set monthly fee paid by the insured person</a:t>
            </a:r>
          </a:p>
          <a:p>
            <a:pPr lvl="1"/>
            <a:r>
              <a:rPr lang="en-US" sz="2800">
                <a:latin typeface="Arial" pitchFamily="-107" charset="0"/>
              </a:rPr>
              <a:t>This is the insurance companies’ source of revenue</a:t>
            </a:r>
          </a:p>
          <a:p>
            <a:r>
              <a:rPr lang="en-US" sz="3000">
                <a:latin typeface="Arial" pitchFamily="-107" charset="0"/>
              </a:rPr>
              <a:t>Copayments</a:t>
            </a:r>
          </a:p>
          <a:p>
            <a:pPr lvl="1"/>
            <a:r>
              <a:rPr lang="en-US" sz="2800">
                <a:latin typeface="Arial" pitchFamily="-107" charset="0"/>
              </a:rPr>
              <a:t>Fixed amount the insured must pay when receiving medical care or prescriptions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382000" cy="1527175"/>
          </a:xfrm>
        </p:spPr>
        <p:txBody>
          <a:bodyPr/>
          <a:lstStyle/>
          <a:p>
            <a:r>
              <a:rPr lang="en-US" sz="4200" dirty="0">
                <a:latin typeface="Helvetica Neue" pitchFamily="-107" charset="0"/>
              </a:rPr>
              <a:t>How Intermediaries and Insurance Work: </a:t>
            </a:r>
            <a:r>
              <a:rPr lang="en-US" sz="4200" dirty="0" smtClean="0">
                <a:latin typeface="Helvetica Neue" pitchFamily="-107" charset="0"/>
              </a:rPr>
              <a:t>Definitions</a:t>
            </a:r>
            <a:r>
              <a:rPr lang="en-US" altLang="x-none" sz="4000" dirty="0">
                <a:latin typeface="Arial" charset="0"/>
                <a:ea typeface="MS PGothic" charset="-128"/>
                <a:cs typeface="Arial" charset="0"/>
              </a:rPr>
              <a:t>—</a:t>
            </a:r>
            <a:r>
              <a:rPr lang="en-US" sz="4200" dirty="0" smtClean="0">
                <a:latin typeface="Helvetica Neue" pitchFamily="-107" charset="0"/>
              </a:rPr>
              <a:t>2 </a:t>
            </a:r>
            <a:endParaRPr lang="en-US" sz="4200" dirty="0">
              <a:latin typeface="Helvetica Neue" pitchFamily="-107" charset="0"/>
            </a:endParaRPr>
          </a:p>
        </p:txBody>
      </p:sp>
      <p:sp>
        <p:nvSpPr>
          <p:cNvPr id="27651" name="Content Placeholder 2"/>
          <p:cNvSpPr>
            <a:spLocks noGrp="1"/>
          </p:cNvSpPr>
          <p:nvPr>
            <p:ph idx="1"/>
          </p:nvPr>
        </p:nvSpPr>
        <p:spPr>
          <a:xfrm>
            <a:off x="368300" y="1624013"/>
            <a:ext cx="8318500" cy="5043487"/>
          </a:xfrm>
        </p:spPr>
        <p:txBody>
          <a:bodyPr/>
          <a:lstStyle/>
          <a:p>
            <a:r>
              <a:rPr lang="en-US" sz="3000">
                <a:latin typeface="Arial" pitchFamily="-107" charset="0"/>
              </a:rPr>
              <a:t>Deductible</a:t>
            </a:r>
          </a:p>
          <a:p>
            <a:pPr lvl="1"/>
            <a:r>
              <a:rPr lang="en-US" sz="2800">
                <a:latin typeface="Arial" pitchFamily="-107" charset="0"/>
              </a:rPr>
              <a:t>Fixed amounts that the insured must pay before most of the policy’s benefits can be applied</a:t>
            </a:r>
          </a:p>
          <a:p>
            <a:r>
              <a:rPr lang="en-US" sz="3000">
                <a:latin typeface="Arial" pitchFamily="-107" charset="0"/>
              </a:rPr>
              <a:t>Co-insurance payments</a:t>
            </a:r>
          </a:p>
          <a:p>
            <a:pPr lvl="1"/>
            <a:r>
              <a:rPr lang="en-US" sz="2800">
                <a:latin typeface="Arial" pitchFamily="-107" charset="0"/>
              </a:rPr>
              <a:t>A percentage of the costs that the insured must pay after exceeding the deductible up to the policy limit</a:t>
            </a:r>
          </a:p>
          <a:p>
            <a:pPr lvl="1"/>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382000" cy="1527175"/>
          </a:xfrm>
        </p:spPr>
        <p:txBody>
          <a:bodyPr/>
          <a:lstStyle/>
          <a:p>
            <a:r>
              <a:rPr lang="en-US" sz="4000" dirty="0">
                <a:latin typeface="Helvetica Neue" pitchFamily="-107" charset="0"/>
              </a:rPr>
              <a:t>How Intermediaries and Insurance Work: An </a:t>
            </a:r>
            <a:r>
              <a:rPr lang="en-US" sz="4000" dirty="0" smtClean="0">
                <a:latin typeface="Helvetica Neue" pitchFamily="-107" charset="0"/>
              </a:rPr>
              <a:t>Example</a:t>
            </a:r>
            <a:r>
              <a:rPr lang="en-US" altLang="x-none" sz="4000" dirty="0">
                <a:latin typeface="Arial" charset="0"/>
                <a:ea typeface="MS PGothic" charset="-128"/>
                <a:cs typeface="Arial" charset="0"/>
              </a:rPr>
              <a:t>—</a:t>
            </a:r>
            <a:r>
              <a:rPr lang="en-US" sz="4000" dirty="0" smtClean="0">
                <a:latin typeface="Helvetica Neue" pitchFamily="-107" charset="0"/>
              </a:rPr>
              <a:t>1 </a:t>
            </a:r>
            <a:endParaRPr lang="en-US" sz="4000" dirty="0">
              <a:latin typeface="Helvetica Neue" pitchFamily="-107" charset="0"/>
            </a:endParaRPr>
          </a:p>
        </p:txBody>
      </p:sp>
      <p:sp>
        <p:nvSpPr>
          <p:cNvPr id="27651" name="Content Placeholder 2"/>
          <p:cNvSpPr>
            <a:spLocks noGrp="1"/>
          </p:cNvSpPr>
          <p:nvPr>
            <p:ph idx="1"/>
          </p:nvPr>
        </p:nvSpPr>
        <p:spPr>
          <a:xfrm>
            <a:off x="368300" y="1624013"/>
            <a:ext cx="8318500" cy="5043487"/>
          </a:xfrm>
        </p:spPr>
        <p:txBody>
          <a:bodyPr/>
          <a:lstStyle/>
          <a:p>
            <a:r>
              <a:rPr lang="en-US" sz="3000">
                <a:latin typeface="Arial" pitchFamily="-107" charset="0"/>
              </a:rPr>
              <a:t>John visits the doctor to be treated for a kidney stone.</a:t>
            </a:r>
          </a:p>
          <a:p>
            <a:r>
              <a:rPr lang="en-US" sz="3000">
                <a:latin typeface="Arial" pitchFamily="-107" charset="0"/>
              </a:rPr>
              <a:t>He pays nothing at the time of the visit.</a:t>
            </a:r>
          </a:p>
          <a:p>
            <a:r>
              <a:rPr lang="en-US" sz="3000">
                <a:latin typeface="Arial" pitchFamily="-107" charset="0"/>
              </a:rPr>
              <a:t>The doctor bills the patient’s insurance company for the visit.</a:t>
            </a:r>
          </a:p>
          <a:p>
            <a:pPr lvl="1"/>
            <a:r>
              <a:rPr lang="en-US" sz="2800">
                <a:latin typeface="Arial" pitchFamily="-107" charset="0"/>
              </a:rPr>
              <a:t>Total charge for doctor’s services: $215</a:t>
            </a:r>
          </a:p>
          <a:p>
            <a:pPr lvl="1"/>
            <a:r>
              <a:rPr lang="en-US" sz="2800">
                <a:latin typeface="Arial" pitchFamily="-107" charset="0"/>
              </a:rPr>
              <a:t>Allowable charge: $114.89</a:t>
            </a:r>
          </a:p>
          <a:p>
            <a:pPr lvl="1"/>
            <a:r>
              <a:rPr lang="en-US" sz="2800">
                <a:latin typeface="Arial" pitchFamily="-107" charset="0"/>
              </a:rPr>
              <a:t>The insurance company pays $74.89</a:t>
            </a:r>
          </a:p>
          <a:p>
            <a:pPr lvl="1"/>
            <a:r>
              <a:rPr lang="en-US" sz="2800">
                <a:latin typeface="Arial" pitchFamily="-107" charset="0"/>
              </a:rPr>
              <a:t>You get a bill for the remainder: $40 (copay)</a:t>
            </a:r>
          </a:p>
          <a:p>
            <a:endParaRPr lang="en-US" sz="2800">
              <a:latin typeface="Arial" pitchFamily="-107" charset="0"/>
            </a:endParaRPr>
          </a:p>
          <a:p>
            <a:pPr lvl="1"/>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382000" cy="1527175"/>
          </a:xfrm>
        </p:spPr>
        <p:txBody>
          <a:bodyPr/>
          <a:lstStyle/>
          <a:p>
            <a:r>
              <a:rPr lang="en-US" sz="4000" dirty="0">
                <a:latin typeface="Helvetica Neue" pitchFamily="-107" charset="0"/>
              </a:rPr>
              <a:t>How Intermediaries and Insurance Work: An </a:t>
            </a:r>
            <a:r>
              <a:rPr lang="en-US" sz="4000" dirty="0" smtClean="0">
                <a:latin typeface="Helvetica Neue" pitchFamily="-107" charset="0"/>
              </a:rPr>
              <a:t>Example</a:t>
            </a:r>
            <a:r>
              <a:rPr lang="en-US" altLang="x-none" sz="4000" dirty="0">
                <a:latin typeface="Arial" charset="0"/>
                <a:ea typeface="MS PGothic" charset="-128"/>
                <a:cs typeface="Arial" charset="0"/>
              </a:rPr>
              <a:t>—</a:t>
            </a:r>
            <a:r>
              <a:rPr lang="en-US" sz="4000" dirty="0" smtClean="0">
                <a:latin typeface="Helvetica Neue" pitchFamily="-107" charset="0"/>
              </a:rPr>
              <a:t>2 </a:t>
            </a:r>
            <a:endParaRPr lang="en-US" sz="4000" dirty="0">
              <a:latin typeface="Helvetica Neue" pitchFamily="-107" charset="0"/>
            </a:endParaRPr>
          </a:p>
        </p:txBody>
      </p:sp>
      <p:sp>
        <p:nvSpPr>
          <p:cNvPr id="27651" name="Content Placeholder 2"/>
          <p:cNvSpPr>
            <a:spLocks noGrp="1"/>
          </p:cNvSpPr>
          <p:nvPr>
            <p:ph idx="1"/>
          </p:nvPr>
        </p:nvSpPr>
        <p:spPr>
          <a:xfrm>
            <a:off x="368300" y="1624013"/>
            <a:ext cx="8318500" cy="5043487"/>
          </a:xfrm>
        </p:spPr>
        <p:txBody>
          <a:bodyPr/>
          <a:lstStyle/>
          <a:p>
            <a:r>
              <a:rPr lang="en-US" sz="3000">
                <a:latin typeface="Arial" pitchFamily="-107" charset="0"/>
              </a:rPr>
              <a:t>The doctor also ordered an X-ray.</a:t>
            </a:r>
          </a:p>
          <a:p>
            <a:r>
              <a:rPr lang="en-US" sz="3000">
                <a:latin typeface="Arial" pitchFamily="-107" charset="0"/>
              </a:rPr>
              <a:t>The radiologist bills the insurance company.</a:t>
            </a:r>
          </a:p>
          <a:p>
            <a:pPr lvl="1"/>
            <a:r>
              <a:rPr lang="en-US" sz="2800">
                <a:latin typeface="Arial" pitchFamily="-107" charset="0"/>
              </a:rPr>
              <a:t>Total charge for radiologist services: $343</a:t>
            </a:r>
          </a:p>
          <a:p>
            <a:pPr lvl="1"/>
            <a:r>
              <a:rPr lang="en-US" sz="2800">
                <a:latin typeface="Arial" pitchFamily="-107" charset="0"/>
              </a:rPr>
              <a:t>Allowable charge: $124.98</a:t>
            </a:r>
          </a:p>
          <a:p>
            <a:pPr lvl="1"/>
            <a:r>
              <a:rPr lang="en-US" sz="2800">
                <a:latin typeface="Arial" pitchFamily="-107" charset="0"/>
              </a:rPr>
              <a:t>The insurance company pays $99.28</a:t>
            </a:r>
          </a:p>
          <a:p>
            <a:pPr lvl="1"/>
            <a:r>
              <a:rPr lang="en-US" sz="2800">
                <a:latin typeface="Arial" pitchFamily="-107" charset="0"/>
              </a:rPr>
              <a:t>You get a bill for the remainder: $25 </a:t>
            </a:r>
          </a:p>
          <a:p>
            <a:pPr lvl="1">
              <a:buFont typeface="Arial" pitchFamily="-107" charset="0"/>
              <a:buNone/>
            </a:pPr>
            <a:r>
              <a:rPr lang="en-US" sz="2800">
                <a:latin typeface="Arial" pitchFamily="-107" charset="0"/>
              </a:rPr>
              <a:t>	(co-insurance)</a:t>
            </a:r>
          </a:p>
          <a:p>
            <a:endParaRPr lang="en-US" sz="2800">
              <a:latin typeface="Arial" pitchFamily="-107" charset="0"/>
            </a:endParaRPr>
          </a:p>
          <a:p>
            <a:endParaRPr lang="en-US" sz="2800">
              <a:latin typeface="Arial" pitchFamily="-107" charset="0"/>
            </a:endParaRPr>
          </a:p>
          <a:p>
            <a:pPr lvl="1"/>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382000" cy="1527175"/>
          </a:xfrm>
        </p:spPr>
        <p:txBody>
          <a:bodyPr/>
          <a:lstStyle/>
          <a:p>
            <a:r>
              <a:rPr lang="en-US" sz="4000" dirty="0">
                <a:latin typeface="Helvetica Neue" pitchFamily="-107" charset="0"/>
              </a:rPr>
              <a:t>How Intermediaries and Insurance Work: An </a:t>
            </a:r>
            <a:r>
              <a:rPr lang="en-US" sz="4000" dirty="0" smtClean="0">
                <a:latin typeface="Helvetica Neue" pitchFamily="-107" charset="0"/>
              </a:rPr>
              <a:t>Example</a:t>
            </a:r>
            <a:r>
              <a:rPr lang="en-US" altLang="x-none" sz="4000" dirty="0">
                <a:latin typeface="Arial" charset="0"/>
                <a:ea typeface="MS PGothic" charset="-128"/>
                <a:cs typeface="Arial" charset="0"/>
              </a:rPr>
              <a:t>—</a:t>
            </a:r>
            <a:r>
              <a:rPr lang="en-US" sz="4000" dirty="0" smtClean="0">
                <a:latin typeface="Helvetica Neue" pitchFamily="-107" charset="0"/>
              </a:rPr>
              <a:t>3</a:t>
            </a:r>
            <a:r>
              <a:rPr lang="en-US" sz="4200" dirty="0" smtClean="0">
                <a:latin typeface="Helvetica Neue" pitchFamily="-107" charset="0"/>
              </a:rPr>
              <a:t> </a:t>
            </a:r>
            <a:endParaRPr lang="en-US" sz="4200" dirty="0">
              <a:latin typeface="Helvetica Neue" pitchFamily="-107" charset="0"/>
            </a:endParaRPr>
          </a:p>
        </p:txBody>
      </p:sp>
      <p:sp>
        <p:nvSpPr>
          <p:cNvPr id="27651" name="Content Placeholder 2"/>
          <p:cNvSpPr>
            <a:spLocks noGrp="1"/>
          </p:cNvSpPr>
          <p:nvPr>
            <p:ph idx="1"/>
          </p:nvPr>
        </p:nvSpPr>
        <p:spPr>
          <a:xfrm>
            <a:off x="368300" y="1624013"/>
            <a:ext cx="8318500" cy="5043487"/>
          </a:xfrm>
        </p:spPr>
        <p:txBody>
          <a:bodyPr/>
          <a:lstStyle/>
          <a:p>
            <a:r>
              <a:rPr lang="en-US" sz="3000">
                <a:latin typeface="Arial" pitchFamily="-107" charset="0"/>
              </a:rPr>
              <a:t>And because your stone is too large to pass, you need surgery.</a:t>
            </a:r>
          </a:p>
          <a:p>
            <a:r>
              <a:rPr lang="en-US" sz="3000">
                <a:latin typeface="Arial" pitchFamily="-107" charset="0"/>
              </a:rPr>
              <a:t>The hospital bills the insurance company.</a:t>
            </a:r>
          </a:p>
          <a:p>
            <a:pPr lvl="1"/>
            <a:r>
              <a:rPr lang="en-US" sz="2800">
                <a:latin typeface="Arial" pitchFamily="-107" charset="0"/>
              </a:rPr>
              <a:t>Total charge for surgery: $3,619.52</a:t>
            </a:r>
          </a:p>
          <a:p>
            <a:pPr lvl="1"/>
            <a:r>
              <a:rPr lang="en-US" sz="2800">
                <a:latin typeface="Arial" pitchFamily="-107" charset="0"/>
              </a:rPr>
              <a:t>Allowable charge: $2,965.95</a:t>
            </a:r>
          </a:p>
          <a:p>
            <a:pPr lvl="1"/>
            <a:r>
              <a:rPr lang="en-US" sz="2800">
                <a:latin typeface="Arial" pitchFamily="-107" charset="0"/>
              </a:rPr>
              <a:t>The insurance company pays $2,125.12</a:t>
            </a:r>
          </a:p>
          <a:p>
            <a:pPr lvl="1"/>
            <a:r>
              <a:rPr lang="en-US" sz="2800">
                <a:latin typeface="Arial" pitchFamily="-107" charset="0"/>
              </a:rPr>
              <a:t>You get a bill for the remainder: $840.83</a:t>
            </a:r>
          </a:p>
          <a:p>
            <a:endParaRPr lang="en-US" sz="2800">
              <a:latin typeface="Arial" pitchFamily="-107" charset="0"/>
            </a:endParaRPr>
          </a:p>
          <a:p>
            <a:endParaRPr lang="en-US" sz="2800">
              <a:latin typeface="Arial" pitchFamily="-107" charset="0"/>
            </a:endParaRPr>
          </a:p>
          <a:p>
            <a:pPr lvl="1"/>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0"/>
            <a:ext cx="8382000" cy="1527175"/>
          </a:xfrm>
        </p:spPr>
        <p:txBody>
          <a:bodyPr/>
          <a:lstStyle/>
          <a:p>
            <a:r>
              <a:rPr lang="en-US" sz="4000" dirty="0">
                <a:latin typeface="Helvetica Neue" pitchFamily="-107" charset="0"/>
              </a:rPr>
              <a:t>How Intermediaries and Insurance Work: An </a:t>
            </a:r>
            <a:r>
              <a:rPr lang="en-US" sz="4000" dirty="0" smtClean="0">
                <a:latin typeface="Helvetica Neue" pitchFamily="-107" charset="0"/>
              </a:rPr>
              <a:t>Example</a:t>
            </a:r>
            <a:r>
              <a:rPr lang="en-US" altLang="x-none" sz="4000" dirty="0">
                <a:latin typeface="Arial" charset="0"/>
                <a:ea typeface="MS PGothic" charset="-128"/>
                <a:cs typeface="Arial" charset="0"/>
              </a:rPr>
              <a:t>—</a:t>
            </a:r>
            <a:r>
              <a:rPr lang="en-US" sz="4000" dirty="0" smtClean="0">
                <a:latin typeface="Helvetica Neue" pitchFamily="-107" charset="0"/>
              </a:rPr>
              <a:t>4</a:t>
            </a:r>
            <a:r>
              <a:rPr lang="en-US" sz="4200" dirty="0" smtClean="0">
                <a:latin typeface="Helvetica Neue" pitchFamily="-107" charset="0"/>
              </a:rPr>
              <a:t> </a:t>
            </a:r>
            <a:endParaRPr lang="en-US" sz="4200" dirty="0">
              <a:latin typeface="Helvetica Neue" pitchFamily="-107" charset="0"/>
            </a:endParaRPr>
          </a:p>
        </p:txBody>
      </p:sp>
      <p:sp>
        <p:nvSpPr>
          <p:cNvPr id="28675" name="Content Placeholder 2"/>
          <p:cNvSpPr>
            <a:spLocks noGrp="1"/>
          </p:cNvSpPr>
          <p:nvPr>
            <p:ph idx="1"/>
          </p:nvPr>
        </p:nvSpPr>
        <p:spPr>
          <a:xfrm>
            <a:off x="368300" y="1624013"/>
            <a:ext cx="8318500" cy="5043487"/>
          </a:xfrm>
        </p:spPr>
        <p:txBody>
          <a:bodyPr/>
          <a:lstStyle/>
          <a:p>
            <a:r>
              <a:rPr lang="en-US" sz="3000">
                <a:latin typeface="Arial" pitchFamily="-107" charset="0"/>
              </a:rPr>
              <a:t>How does the insurance company cover what they have paid? ($2,299.99)</a:t>
            </a:r>
          </a:p>
          <a:p>
            <a:pPr lvl="1"/>
            <a:r>
              <a:rPr lang="en-US" sz="2800">
                <a:latin typeface="Arial" pitchFamily="-107" charset="0"/>
              </a:rPr>
              <a:t>From the premiums paid by the insured</a:t>
            </a:r>
          </a:p>
          <a:p>
            <a:r>
              <a:rPr lang="en-US" sz="3000">
                <a:latin typeface="Arial" pitchFamily="-107" charset="0"/>
              </a:rPr>
              <a:t>What if John only pays $1,200 in premiums for the year?</a:t>
            </a:r>
          </a:p>
          <a:p>
            <a:pPr lvl="1"/>
            <a:r>
              <a:rPr lang="en-US" sz="2800">
                <a:latin typeface="Arial" pitchFamily="-107" charset="0"/>
              </a:rPr>
              <a:t>No problem. Jane also pays $1,200 in premiums, and incurred no medical expenses this year.</a:t>
            </a:r>
          </a:p>
          <a:p>
            <a:pPr lvl="1"/>
            <a:endParaRPr lang="en-US" sz="24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382000" cy="1527175"/>
          </a:xfrm>
        </p:spPr>
        <p:txBody>
          <a:bodyPr/>
          <a:lstStyle/>
          <a:p>
            <a:r>
              <a:rPr lang="en-US" dirty="0">
                <a:latin typeface="Helvetica Neue" pitchFamily="-107" charset="0"/>
              </a:rPr>
              <a:t>How Intermediaries and Insurance </a:t>
            </a:r>
            <a:r>
              <a:rPr lang="en-US" dirty="0" smtClean="0">
                <a:latin typeface="Helvetica Neue" pitchFamily="-107" charset="0"/>
              </a:rPr>
              <a:t>Work</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28675" name="Content Placeholder 2"/>
          <p:cNvSpPr>
            <a:spLocks noGrp="1"/>
          </p:cNvSpPr>
          <p:nvPr>
            <p:ph idx="1"/>
          </p:nvPr>
        </p:nvSpPr>
        <p:spPr>
          <a:xfrm>
            <a:off x="368300" y="1624013"/>
            <a:ext cx="8318500" cy="5043487"/>
          </a:xfrm>
        </p:spPr>
        <p:txBody>
          <a:bodyPr/>
          <a:lstStyle/>
          <a:p>
            <a:r>
              <a:rPr lang="en-US" sz="2800">
                <a:latin typeface="Arial" pitchFamily="-107" charset="0"/>
              </a:rPr>
              <a:t>Insurance companies use premiums from all consumers to pay medical suppliers</a:t>
            </a:r>
          </a:p>
          <a:p>
            <a:pPr lvl="1"/>
            <a:r>
              <a:rPr lang="en-US" sz="2800">
                <a:latin typeface="Arial" pitchFamily="-107" charset="0"/>
              </a:rPr>
              <a:t>If you don’</a:t>
            </a:r>
            <a:r>
              <a:rPr lang="en-US" altLang="ja-JP" sz="2800">
                <a:latin typeface="Arial" pitchFamily="-107" charset="0"/>
              </a:rPr>
              <a:t>t get sick, your premiums pay the expenses of people who do get sick</a:t>
            </a:r>
          </a:p>
          <a:p>
            <a:pPr lvl="1"/>
            <a:r>
              <a:rPr lang="en-US" sz="2800">
                <a:latin typeface="Arial" pitchFamily="-107" charset="0"/>
              </a:rPr>
              <a:t>If you get sick, other people’</a:t>
            </a:r>
            <a:r>
              <a:rPr lang="en-US" altLang="ja-JP" sz="2800">
                <a:latin typeface="Arial" pitchFamily="-107" charset="0"/>
              </a:rPr>
              <a:t>s premiums pay for your expenses</a:t>
            </a:r>
          </a:p>
          <a:p>
            <a:pPr lvl="1"/>
            <a:r>
              <a:rPr lang="en-US" sz="2800">
                <a:latin typeface="Arial" pitchFamily="-107" charset="0"/>
              </a:rPr>
              <a:t>Insurance companies use statistical analysis to estimate profitable pricing based on probabilities of illness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382000" cy="1527175"/>
          </a:xfrm>
        </p:spPr>
        <p:txBody>
          <a:bodyPr/>
          <a:lstStyle/>
          <a:p>
            <a:r>
              <a:rPr lang="en-US" dirty="0">
                <a:latin typeface="Helvetica Neue" pitchFamily="-107" charset="0"/>
              </a:rPr>
              <a:t>How Intermediaries and Insurance </a:t>
            </a:r>
            <a:r>
              <a:rPr lang="en-US" dirty="0" smtClean="0">
                <a:latin typeface="Helvetica Neue" pitchFamily="-107" charset="0"/>
              </a:rPr>
              <a:t>Work</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28675" name="Content Placeholder 2"/>
          <p:cNvSpPr>
            <a:spLocks noGrp="1"/>
          </p:cNvSpPr>
          <p:nvPr>
            <p:ph idx="1"/>
          </p:nvPr>
        </p:nvSpPr>
        <p:spPr>
          <a:xfrm>
            <a:off x="368300" y="1624013"/>
            <a:ext cx="8318500" cy="5043487"/>
          </a:xfrm>
        </p:spPr>
        <p:txBody>
          <a:bodyPr/>
          <a:lstStyle/>
          <a:p>
            <a:r>
              <a:rPr lang="en-US" sz="3000">
                <a:latin typeface="Arial" pitchFamily="-107" charset="0"/>
              </a:rPr>
              <a:t>Health Maintenance Organization (HMO)</a:t>
            </a:r>
          </a:p>
          <a:p>
            <a:pPr lvl="1"/>
            <a:r>
              <a:rPr lang="en-US" sz="2800">
                <a:latin typeface="Arial" pitchFamily="-107" charset="0"/>
              </a:rPr>
              <a:t>Provides managed care by assigning a primary care physician to customers</a:t>
            </a:r>
          </a:p>
          <a:p>
            <a:pPr lvl="1"/>
            <a:r>
              <a:rPr lang="en-US" sz="2800">
                <a:latin typeface="Arial" pitchFamily="-107" charset="0"/>
              </a:rPr>
              <a:t>HMO monitors the physician to confirm that unnecessary care is not prescribed, keeping costs lower</a:t>
            </a:r>
          </a:p>
          <a:p>
            <a:r>
              <a:rPr lang="en-US" sz="3000">
                <a:latin typeface="Arial" pitchFamily="-107" charset="0"/>
              </a:rPr>
              <a:t>Medical malpractice insurance</a:t>
            </a:r>
          </a:p>
          <a:p>
            <a:pPr lvl="1"/>
            <a:r>
              <a:rPr lang="en-US" sz="2800">
                <a:latin typeface="Arial" pitchFamily="-107" charset="0"/>
              </a:rPr>
              <a:t>Doctor pays a fee</a:t>
            </a:r>
          </a:p>
          <a:p>
            <a:pPr lvl="1"/>
            <a:r>
              <a:rPr lang="en-US" sz="2800">
                <a:latin typeface="Arial" pitchFamily="-107" charset="0"/>
              </a:rPr>
              <a:t>Insurer pays damages from malpractice claim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382000" cy="1527175"/>
          </a:xfrm>
        </p:spPr>
        <p:txBody>
          <a:bodyPr/>
          <a:lstStyle/>
          <a:p>
            <a:r>
              <a:rPr lang="en-US" dirty="0">
                <a:latin typeface="Helvetica Neue" pitchFamily="-107" charset="0"/>
              </a:rPr>
              <a:t>Who’</a:t>
            </a:r>
            <a:r>
              <a:rPr lang="en-US" altLang="ja-JP" dirty="0">
                <a:latin typeface="Helvetica Neue" pitchFamily="-107" charset="0"/>
              </a:rPr>
              <a:t>s Who in Health </a:t>
            </a:r>
            <a:r>
              <a:rPr lang="en-US" altLang="ja-JP" dirty="0" smtClean="0">
                <a:latin typeface="Helvetica Neue" pitchFamily="-107" charset="0"/>
              </a:rPr>
              <a:t>Care</a:t>
            </a:r>
            <a:r>
              <a:rPr lang="en-US" altLang="x-none" dirty="0">
                <a:latin typeface="Arial" charset="0"/>
                <a:ea typeface="MS PGothic" charset="-128"/>
                <a:cs typeface="Arial" charset="0"/>
              </a:rPr>
              <a:t>—</a:t>
            </a:r>
            <a:r>
              <a:rPr lang="en-US" altLang="ja-JP" dirty="0" smtClean="0">
                <a:latin typeface="Helvetica Neue" pitchFamily="-107" charset="0"/>
              </a:rPr>
              <a:t>2 </a:t>
            </a:r>
            <a:endParaRPr lang="en-US" dirty="0">
              <a:latin typeface="Helvetica Neue" pitchFamily="-107" charset="0"/>
            </a:endParaRPr>
          </a:p>
        </p:txBody>
      </p:sp>
      <p:sp>
        <p:nvSpPr>
          <p:cNvPr id="37891" name="Content Placeholder 2"/>
          <p:cNvSpPr>
            <a:spLocks noGrp="1"/>
          </p:cNvSpPr>
          <p:nvPr>
            <p:ph idx="1"/>
          </p:nvPr>
        </p:nvSpPr>
        <p:spPr>
          <a:xfrm>
            <a:off x="368300" y="1624013"/>
            <a:ext cx="8318500" cy="5043487"/>
          </a:xfrm>
        </p:spPr>
        <p:txBody>
          <a:bodyPr/>
          <a:lstStyle/>
          <a:p>
            <a:r>
              <a:rPr lang="en-US" sz="2800">
                <a:latin typeface="Arial" pitchFamily="-107" charset="0"/>
              </a:rPr>
              <a:t>Why are medical costs so high?</a:t>
            </a:r>
          </a:p>
          <a:p>
            <a:pPr lvl="1"/>
            <a:r>
              <a:rPr lang="en-US" sz="2800">
                <a:latin typeface="Arial" pitchFamily="-107" charset="0"/>
              </a:rPr>
              <a:t>Consumers have an incentive to demand more care than necessary</a:t>
            </a:r>
          </a:p>
          <a:p>
            <a:pPr lvl="1"/>
            <a:r>
              <a:rPr lang="en-US" sz="2800">
                <a:latin typeface="Arial" pitchFamily="-107" charset="0"/>
              </a:rPr>
              <a:t>Doctors have an incentive to prescribe more care than necessary</a:t>
            </a:r>
          </a:p>
          <a:p>
            <a:pPr lvl="1"/>
            <a:r>
              <a:rPr lang="en-US" sz="2800">
                <a:latin typeface="Arial" pitchFamily="-107" charset="0"/>
              </a:rPr>
              <a:t>Government caps on reimbursements for Medicare and Medicaid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527175"/>
          </a:xfrm>
        </p:spPr>
        <p:txBody>
          <a:bodyPr/>
          <a:lstStyle/>
          <a:p>
            <a:r>
              <a:rPr lang="en-US">
                <a:latin typeface="Helvetica Neue"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dirty="0">
                <a:latin typeface="Arial" pitchFamily="-107" charset="0"/>
              </a:rPr>
              <a:t>What are the important issues in the healthcare industry?</a:t>
            </a:r>
          </a:p>
          <a:p>
            <a:pPr marL="514350" indent="-514350">
              <a:buFont typeface="Calibri" pitchFamily="-107" charset="0"/>
              <a:buAutoNum type="arabicPeriod"/>
            </a:pPr>
            <a:r>
              <a:rPr lang="en-US" sz="2800" dirty="0">
                <a:latin typeface="Arial" pitchFamily="-107" charset="0"/>
              </a:rPr>
              <a:t>How does asymmetric information affect healthcare delivery?</a:t>
            </a:r>
          </a:p>
          <a:p>
            <a:pPr marL="514350" indent="-514350">
              <a:buFont typeface="Calibri" pitchFamily="-107" charset="0"/>
              <a:buAutoNum type="arabicPeriod"/>
            </a:pPr>
            <a:r>
              <a:rPr lang="en-US" sz="2800" dirty="0">
                <a:latin typeface="Arial" pitchFamily="-107" charset="0"/>
              </a:rPr>
              <a:t>How do demand and supply contribute to high medical costs?</a:t>
            </a:r>
          </a:p>
          <a:p>
            <a:pPr marL="514350" indent="-514350">
              <a:buFont typeface="Calibri" pitchFamily="-107" charset="0"/>
              <a:buAutoNum type="arabicPeriod"/>
            </a:pPr>
            <a:r>
              <a:rPr lang="en-US" sz="2800" dirty="0">
                <a:latin typeface="Arial" pitchFamily="-107" charset="0"/>
              </a:rPr>
              <a:t>How do incentives influence the quality of health care?</a:t>
            </a:r>
          </a:p>
          <a:p>
            <a:pPr marL="514350" indent="-514350"/>
            <a:endParaRPr lang="en-US" sz="2800" dirty="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512175" cy="1527175"/>
          </a:xfrm>
        </p:spPr>
        <p:txBody>
          <a:bodyPr/>
          <a:lstStyle/>
          <a:p>
            <a:r>
              <a:rPr lang="en-US" sz="4000">
                <a:latin typeface="Arial" pitchFamily="-107" charset="0"/>
              </a:rPr>
              <a:t>Economics in </a:t>
            </a:r>
            <a:r>
              <a:rPr lang="en-US" sz="4000" i="1">
                <a:latin typeface="Arial" pitchFamily="-107" charset="0"/>
              </a:rPr>
              <a:t>South Park</a:t>
            </a:r>
            <a:r>
              <a:rPr lang="en-US" sz="4000">
                <a:latin typeface="Arial" pitchFamily="-107" charset="0"/>
              </a:rPr>
              <a:t>, “Cherokee Hair Tampons”</a:t>
            </a:r>
          </a:p>
        </p:txBody>
      </p:sp>
      <p:sp>
        <p:nvSpPr>
          <p:cNvPr id="70658" name="Content Placeholder 2"/>
          <p:cNvSpPr>
            <a:spLocks noGrp="1"/>
          </p:cNvSpPr>
          <p:nvPr>
            <p:ph idx="1"/>
          </p:nvPr>
        </p:nvSpPr>
        <p:spPr>
          <a:xfrm>
            <a:off x="457200" y="1698625"/>
            <a:ext cx="8229600" cy="2743200"/>
          </a:xfrm>
        </p:spPr>
        <p:txBody>
          <a:bodyPr/>
          <a:lstStyle/>
          <a:p>
            <a:r>
              <a:rPr lang="en-US" sz="3200">
                <a:latin typeface="Arial" pitchFamily="-107" charset="0"/>
              </a:rPr>
              <a:t>Miss Information offers a “natural” cure when Kyle needs a kidney transplant.</a:t>
            </a:r>
            <a:endParaRPr lang="en-US" sz="2800">
              <a:latin typeface="Arial" pitchFamily="-107" charset="0"/>
            </a:endParaRPr>
          </a:p>
        </p:txBody>
      </p:sp>
      <p:pic>
        <p:nvPicPr>
          <p:cNvPr id="70659" name="Picture 4" descr="Tip #627: Alternative Medicine in South Park, “Cherokee Hair Tampons”&#10;">
            <a:hlinkClick r:id="rId3"/>
          </p:cNvPr>
          <p:cNvPicPr>
            <a:picLocks noChangeAspect="1"/>
          </p:cNvPicPr>
          <p:nvPr/>
        </p:nvPicPr>
        <p:blipFill>
          <a:blip r:embed="rId4"/>
          <a:srcRect l="20306" t="18303" r="22078" b="25455"/>
          <a:stretch>
            <a:fillRect/>
          </a:stretch>
        </p:blipFill>
        <p:spPr bwMode="auto">
          <a:xfrm>
            <a:off x="3797300" y="370522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512175" cy="1527175"/>
          </a:xfrm>
        </p:spPr>
        <p:txBody>
          <a:bodyPr/>
          <a:lstStyle/>
          <a:p>
            <a:r>
              <a:rPr lang="en-US" sz="4000">
                <a:latin typeface="Arial" pitchFamily="-107" charset="0"/>
              </a:rPr>
              <a:t>Economics in Bud Light Commercial, “Hitchhiker”</a:t>
            </a:r>
          </a:p>
        </p:txBody>
      </p:sp>
      <p:sp>
        <p:nvSpPr>
          <p:cNvPr id="72706" name="Content Placeholder 2"/>
          <p:cNvSpPr>
            <a:spLocks noGrp="1"/>
          </p:cNvSpPr>
          <p:nvPr>
            <p:ph idx="1"/>
          </p:nvPr>
        </p:nvSpPr>
        <p:spPr>
          <a:xfrm>
            <a:off x="457200" y="1698625"/>
            <a:ext cx="8229600" cy="2743200"/>
          </a:xfrm>
        </p:spPr>
        <p:txBody>
          <a:bodyPr/>
          <a:lstStyle/>
          <a:p>
            <a:r>
              <a:rPr lang="en-US" sz="3200">
                <a:latin typeface="Arial" pitchFamily="-107" charset="0"/>
              </a:rPr>
              <a:t>Would you pick up a hitchhiker who may be an ax murderer if he has a case of Bud Light?</a:t>
            </a:r>
            <a:endParaRPr lang="en-US" sz="2800">
              <a:latin typeface="Arial" pitchFamily="-107" charset="0"/>
            </a:endParaRPr>
          </a:p>
        </p:txBody>
      </p:sp>
      <p:pic>
        <p:nvPicPr>
          <p:cNvPr id="72707" name="Picture 4" descr="Tip #637: Asymmetric Information in the Bud Light Commercial “Hitchhiker”">
            <a:hlinkClick r:id="rId3"/>
          </p:cNvPr>
          <p:cNvPicPr>
            <a:picLocks noChangeAspect="1"/>
          </p:cNvPicPr>
          <p:nvPr/>
        </p:nvPicPr>
        <p:blipFill>
          <a:blip r:embed="rId4"/>
          <a:srcRect l="20306" t="18303" r="22078" b="25455"/>
          <a:stretch>
            <a:fillRect/>
          </a:stretch>
        </p:blipFill>
        <p:spPr bwMode="auto">
          <a:xfrm>
            <a:off x="3749675" y="3382963"/>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246063" y="0"/>
            <a:ext cx="8897937" cy="1527175"/>
          </a:xfrm>
        </p:spPr>
        <p:txBody>
          <a:bodyPr/>
          <a:lstStyle/>
          <a:p>
            <a:r>
              <a:rPr lang="en-US" sz="4000">
                <a:latin typeface="Arial" pitchFamily="-107" charset="0"/>
              </a:rPr>
              <a:t>How Does Asymmetric Information Affect Healthcare Delivery?</a:t>
            </a:r>
            <a:endParaRPr lang="en-US" sz="4000">
              <a:latin typeface="Helvetica Neue" pitchFamily="-107" charset="0"/>
            </a:endParaRPr>
          </a:p>
        </p:txBody>
      </p:sp>
      <p:sp>
        <p:nvSpPr>
          <p:cNvPr id="33795" name="Content Placeholder 2"/>
          <p:cNvSpPr>
            <a:spLocks noGrp="1"/>
          </p:cNvSpPr>
          <p:nvPr>
            <p:ph idx="1"/>
          </p:nvPr>
        </p:nvSpPr>
        <p:spPr>
          <a:xfrm>
            <a:off x="368300" y="1624013"/>
            <a:ext cx="8318500" cy="5043487"/>
          </a:xfrm>
        </p:spPr>
        <p:txBody>
          <a:bodyPr/>
          <a:lstStyle/>
          <a:p>
            <a:r>
              <a:rPr lang="en-US" sz="3000">
                <a:latin typeface="Arial" pitchFamily="-107" charset="0"/>
              </a:rPr>
              <a:t>Asymmetric information</a:t>
            </a:r>
          </a:p>
          <a:p>
            <a:pPr lvl="1"/>
            <a:r>
              <a:rPr lang="en-US" sz="2800">
                <a:latin typeface="Arial" pitchFamily="-107" charset="0"/>
              </a:rPr>
              <a:t>An imbalance in information that occurs when one party knows more than the other.</a:t>
            </a:r>
          </a:p>
          <a:p>
            <a:pPr lvl="1"/>
            <a:r>
              <a:rPr lang="en-US" sz="2800">
                <a:latin typeface="Arial" pitchFamily="-107" charset="0"/>
              </a:rPr>
              <a:t>Examples:</a:t>
            </a:r>
          </a:p>
          <a:p>
            <a:pPr lvl="2"/>
            <a:r>
              <a:rPr lang="en-US" sz="2600">
                <a:latin typeface="Arial" pitchFamily="-107" charset="0"/>
              </a:rPr>
              <a:t>Used car markets</a:t>
            </a:r>
          </a:p>
          <a:p>
            <a:pPr lvl="2"/>
            <a:r>
              <a:rPr lang="en-US" sz="2600">
                <a:latin typeface="Arial" pitchFamily="-107" charset="0"/>
              </a:rPr>
              <a:t>Firm and potential employee</a:t>
            </a:r>
          </a:p>
          <a:p>
            <a:pPr lvl="2"/>
            <a:r>
              <a:rPr lang="en-US" sz="2600">
                <a:latin typeface="Arial" pitchFamily="-107" charset="0"/>
              </a:rPr>
              <a:t>Manager and worker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382000" cy="1527175"/>
          </a:xfrm>
        </p:spPr>
        <p:txBody>
          <a:bodyPr/>
          <a:lstStyle/>
          <a:p>
            <a:r>
              <a:rPr lang="en-US">
                <a:latin typeface="Helvetica Neue" pitchFamily="-107" charset="0"/>
              </a:rPr>
              <a:t>Adverse Selection</a:t>
            </a:r>
          </a:p>
        </p:txBody>
      </p:sp>
      <p:sp>
        <p:nvSpPr>
          <p:cNvPr id="34819" name="Content Placeholder 2"/>
          <p:cNvSpPr>
            <a:spLocks noGrp="1"/>
          </p:cNvSpPr>
          <p:nvPr>
            <p:ph idx="1"/>
          </p:nvPr>
        </p:nvSpPr>
        <p:spPr>
          <a:xfrm>
            <a:off x="368300" y="1624013"/>
            <a:ext cx="8572500" cy="5043487"/>
          </a:xfrm>
        </p:spPr>
        <p:txBody>
          <a:bodyPr/>
          <a:lstStyle/>
          <a:p>
            <a:r>
              <a:rPr lang="en-US" sz="3000">
                <a:latin typeface="Arial" pitchFamily="-107" charset="0"/>
              </a:rPr>
              <a:t>Adverse selection</a:t>
            </a:r>
          </a:p>
          <a:p>
            <a:pPr lvl="1"/>
            <a:r>
              <a:rPr lang="en-US" sz="2800">
                <a:latin typeface="Arial" pitchFamily="-107" charset="0"/>
              </a:rPr>
              <a:t>Occurs when one party has access to some aspect of product quality that the other party does not have.</a:t>
            </a:r>
          </a:p>
          <a:p>
            <a:pPr lvl="1"/>
            <a:r>
              <a:rPr lang="en-US" sz="2800">
                <a:latin typeface="Arial" pitchFamily="-107" charset="0"/>
              </a:rPr>
              <a:t>The party with full information may try to take advantage of the other party.</a:t>
            </a:r>
          </a:p>
          <a:p>
            <a:pPr lvl="1"/>
            <a:r>
              <a:rPr lang="en-US" sz="2800">
                <a:latin typeface="Arial" pitchFamily="-107" charset="0"/>
              </a:rPr>
              <a:t>The market adversely selects the poor quality product to be exchanged.</a:t>
            </a:r>
          </a:p>
          <a:p>
            <a:pPr lvl="1"/>
            <a:r>
              <a:rPr lang="en-US" sz="2800">
                <a:latin typeface="Arial" pitchFamily="-107" charset="0"/>
              </a:rPr>
              <a:t>How can buyers and sellers reduce the potential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382000" cy="1527175"/>
          </a:xfrm>
        </p:spPr>
        <p:txBody>
          <a:bodyPr/>
          <a:lstStyle/>
          <a:p>
            <a:r>
              <a:rPr lang="en-US">
                <a:latin typeface="Helvetica Neue" pitchFamily="-107" charset="0"/>
              </a:rPr>
              <a:t>Adverse Selection with Health Care</a:t>
            </a:r>
          </a:p>
        </p:txBody>
      </p:sp>
      <p:sp>
        <p:nvSpPr>
          <p:cNvPr id="34819" name="Content Placeholder 2"/>
          <p:cNvSpPr>
            <a:spLocks noGrp="1"/>
          </p:cNvSpPr>
          <p:nvPr>
            <p:ph idx="1"/>
          </p:nvPr>
        </p:nvSpPr>
        <p:spPr>
          <a:xfrm>
            <a:off x="368300" y="1624013"/>
            <a:ext cx="8572500" cy="5043487"/>
          </a:xfrm>
        </p:spPr>
        <p:txBody>
          <a:bodyPr/>
          <a:lstStyle/>
          <a:p>
            <a:r>
              <a:rPr lang="en-US" sz="3000">
                <a:latin typeface="Arial" pitchFamily="-107" charset="0"/>
              </a:rPr>
              <a:t>How can patients reduce some of the risk associated with adverse selection?</a:t>
            </a:r>
          </a:p>
          <a:p>
            <a:pPr lvl="1"/>
            <a:r>
              <a:rPr lang="en-US" sz="2800">
                <a:latin typeface="Arial" pitchFamily="-107" charset="0"/>
              </a:rPr>
              <a:t>Search out doctors with good reputations</a:t>
            </a:r>
          </a:p>
          <a:p>
            <a:pPr lvl="1"/>
            <a:r>
              <a:rPr lang="en-US" sz="2800">
                <a:latin typeface="Arial" pitchFamily="-107" charset="0"/>
              </a:rPr>
              <a:t>Learn about their conditions and possible treatments</a:t>
            </a:r>
          </a:p>
          <a:p>
            <a:pPr lvl="1"/>
            <a:r>
              <a:rPr lang="en-US" sz="2800">
                <a:latin typeface="Arial" pitchFamily="-107" charset="0"/>
              </a:rPr>
              <a:t>Ask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382000" cy="1527175"/>
          </a:xfrm>
        </p:spPr>
        <p:txBody>
          <a:bodyPr/>
          <a:lstStyle/>
          <a:p>
            <a:r>
              <a:rPr lang="en-US">
                <a:latin typeface="Helvetica Neue" pitchFamily="-107" charset="0"/>
              </a:rPr>
              <a:t>Adverse Selection with Insurance</a:t>
            </a:r>
          </a:p>
        </p:txBody>
      </p:sp>
      <p:sp>
        <p:nvSpPr>
          <p:cNvPr id="35843" name="Content Placeholder 2"/>
          <p:cNvSpPr>
            <a:spLocks noGrp="1"/>
          </p:cNvSpPr>
          <p:nvPr>
            <p:ph idx="1"/>
          </p:nvPr>
        </p:nvSpPr>
        <p:spPr>
          <a:xfrm>
            <a:off x="368300" y="1624013"/>
            <a:ext cx="8318500" cy="5043487"/>
          </a:xfrm>
        </p:spPr>
        <p:txBody>
          <a:bodyPr/>
          <a:lstStyle/>
          <a:p>
            <a:r>
              <a:rPr lang="en-US" sz="3000">
                <a:latin typeface="Arial" pitchFamily="-107" charset="0"/>
              </a:rPr>
              <a:t>How can insurance companies reduce some of the risk associated with adverse selection?</a:t>
            </a:r>
          </a:p>
          <a:p>
            <a:pPr lvl="1"/>
            <a:r>
              <a:rPr lang="en-US" sz="2800">
                <a:latin typeface="Arial" pitchFamily="-107" charset="0"/>
              </a:rPr>
              <a:t>Higher risk buyers are more likely to buy insurance.</a:t>
            </a:r>
          </a:p>
          <a:p>
            <a:pPr lvl="1"/>
            <a:r>
              <a:rPr lang="en-US" sz="2800">
                <a:latin typeface="Arial" pitchFamily="-107" charset="0"/>
              </a:rPr>
              <a:t>Buyer may have an incentive to be dishonest about health, family history, and risks.</a:t>
            </a:r>
          </a:p>
          <a:p>
            <a:pPr lvl="1"/>
            <a:r>
              <a:rPr lang="en-US" sz="2800">
                <a:latin typeface="Arial" pitchFamily="-107" charset="0"/>
              </a:rPr>
              <a:t>Insurance companies gather information about a new client to minimize risks.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382000" cy="1527175"/>
          </a:xfrm>
        </p:spPr>
        <p:txBody>
          <a:bodyPr/>
          <a:lstStyle/>
          <a:p>
            <a:r>
              <a:rPr lang="en-US">
                <a:latin typeface="Helvetica Neue" pitchFamily="-107" charset="0"/>
              </a:rPr>
              <a:t>Principal-Agent Problem</a:t>
            </a:r>
          </a:p>
        </p:txBody>
      </p:sp>
      <p:sp>
        <p:nvSpPr>
          <p:cNvPr id="37891" name="Content Placeholder 2"/>
          <p:cNvSpPr>
            <a:spLocks noGrp="1"/>
          </p:cNvSpPr>
          <p:nvPr>
            <p:ph idx="1"/>
          </p:nvPr>
        </p:nvSpPr>
        <p:spPr>
          <a:xfrm>
            <a:off x="368300" y="1624013"/>
            <a:ext cx="8442325" cy="5043487"/>
          </a:xfrm>
        </p:spPr>
        <p:txBody>
          <a:bodyPr/>
          <a:lstStyle/>
          <a:p>
            <a:r>
              <a:rPr lang="en-US" sz="3000">
                <a:latin typeface="Arial" pitchFamily="-107" charset="0"/>
              </a:rPr>
              <a:t>Principal-agent problem</a:t>
            </a:r>
          </a:p>
          <a:p>
            <a:pPr lvl="1"/>
            <a:r>
              <a:rPr lang="en-US" sz="2800">
                <a:latin typeface="Arial" pitchFamily="-107" charset="0"/>
              </a:rPr>
              <a:t>Arises when a principal entrusts an agent to complete a task and the agent does not do so in a satisfactory way</a:t>
            </a:r>
          </a:p>
          <a:p>
            <a:pPr lvl="1"/>
            <a:r>
              <a:rPr lang="en-US" sz="2800">
                <a:latin typeface="Arial" pitchFamily="-107" charset="0"/>
              </a:rPr>
              <a:t>There is asymmetric information because the principal cannot perfectly monitor the agent’s actions</a:t>
            </a:r>
          </a:p>
          <a:p>
            <a:pPr lvl="1"/>
            <a:r>
              <a:rPr lang="en-US" sz="2800">
                <a:latin typeface="Arial" pitchFamily="-107" charset="0"/>
              </a:rPr>
              <a:t>Shareholders (principal) vs. manager (agent)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382000" cy="1527175"/>
          </a:xfrm>
        </p:spPr>
        <p:txBody>
          <a:bodyPr/>
          <a:lstStyle/>
          <a:p>
            <a:r>
              <a:rPr lang="en-US">
                <a:latin typeface="Helvetica Neue" pitchFamily="-107" charset="0"/>
              </a:rPr>
              <a:t>Principal-Agent Problem in Health Care</a:t>
            </a:r>
          </a:p>
        </p:txBody>
      </p:sp>
      <p:sp>
        <p:nvSpPr>
          <p:cNvPr id="37891" name="Content Placeholder 2"/>
          <p:cNvSpPr>
            <a:spLocks noGrp="1"/>
          </p:cNvSpPr>
          <p:nvPr>
            <p:ph idx="1"/>
          </p:nvPr>
        </p:nvSpPr>
        <p:spPr>
          <a:xfrm>
            <a:off x="368300" y="1624013"/>
            <a:ext cx="8442325" cy="5043487"/>
          </a:xfrm>
        </p:spPr>
        <p:txBody>
          <a:bodyPr/>
          <a:lstStyle/>
          <a:p>
            <a:r>
              <a:rPr lang="en-US" sz="2800">
                <a:latin typeface="Arial" pitchFamily="-107" charset="0"/>
              </a:rPr>
              <a:t>Patient is the principal. Doctor is the agent.</a:t>
            </a:r>
          </a:p>
          <a:p>
            <a:pPr lvl="1"/>
            <a:r>
              <a:rPr lang="en-US" sz="2800">
                <a:latin typeface="Arial" pitchFamily="-107" charset="0"/>
              </a:rPr>
              <a:t>Patients often cannot directly observe their health management by doctors and insurers</a:t>
            </a:r>
          </a:p>
          <a:p>
            <a:pPr lvl="1"/>
            <a:r>
              <a:rPr lang="en-US" sz="2800">
                <a:latin typeface="Arial" pitchFamily="-107" charset="0"/>
              </a:rPr>
              <a:t>Gives incentives for doctors and insurers of goals that don’</a:t>
            </a:r>
            <a:r>
              <a:rPr lang="en-US" altLang="ja-JP" sz="2800">
                <a:latin typeface="Arial" pitchFamily="-107" charset="0"/>
              </a:rPr>
              <a:t>t directly benefit the patient</a:t>
            </a:r>
            <a:endParaRPr lang="en-US" sz="2800">
              <a:latin typeface="Arial" pitchFamily="-107" charset="0"/>
            </a:endParaRPr>
          </a:p>
          <a:p>
            <a:pPr lvl="1"/>
            <a:r>
              <a:rPr lang="en-US" sz="2800">
                <a:latin typeface="Arial" pitchFamily="-107" charset="0"/>
              </a:rPr>
              <a:t>Doctors concerned about malpractice instead of patient health</a:t>
            </a:r>
          </a:p>
          <a:p>
            <a:pPr lvl="1"/>
            <a:r>
              <a:rPr lang="en-US" sz="2800">
                <a:latin typeface="Arial" pitchFamily="-107" charset="0"/>
              </a:rPr>
              <a:t>Insurance company more concerned about profits rather than health. May economize on treatment costs.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512175" cy="1527175"/>
          </a:xfrm>
        </p:spPr>
        <p:txBody>
          <a:bodyPr/>
          <a:lstStyle/>
          <a:p>
            <a:r>
              <a:rPr lang="en-US" sz="4000">
                <a:latin typeface="Arial" pitchFamily="-107" charset="0"/>
              </a:rPr>
              <a:t>Economics in </a:t>
            </a:r>
            <a:r>
              <a:rPr lang="en-US" sz="4000" i="1">
                <a:latin typeface="Arial" pitchFamily="-107" charset="0"/>
              </a:rPr>
              <a:t>The Simpsons</a:t>
            </a:r>
            <a:r>
              <a:rPr lang="en-US" sz="4000">
                <a:latin typeface="Arial" pitchFamily="-107" charset="0"/>
              </a:rPr>
              <a:t>, “King-Size Homer”</a:t>
            </a:r>
          </a:p>
        </p:txBody>
      </p:sp>
      <p:sp>
        <p:nvSpPr>
          <p:cNvPr id="87042" name="Content Placeholder 2"/>
          <p:cNvSpPr>
            <a:spLocks noGrp="1"/>
          </p:cNvSpPr>
          <p:nvPr>
            <p:ph idx="1"/>
          </p:nvPr>
        </p:nvSpPr>
        <p:spPr>
          <a:xfrm>
            <a:off x="457200" y="1698625"/>
            <a:ext cx="8229600" cy="2743200"/>
          </a:xfrm>
        </p:spPr>
        <p:txBody>
          <a:bodyPr/>
          <a:lstStyle/>
          <a:p>
            <a:r>
              <a:rPr lang="en-US" sz="3200">
                <a:latin typeface="Arial" pitchFamily="-107" charset="0"/>
              </a:rPr>
              <a:t>Homer finds a way to get out of an exercise program at work.</a:t>
            </a:r>
            <a:endParaRPr lang="en-US" sz="2800">
              <a:latin typeface="Arial" pitchFamily="-107" charset="0"/>
            </a:endParaRPr>
          </a:p>
        </p:txBody>
      </p:sp>
      <p:pic>
        <p:nvPicPr>
          <p:cNvPr id="87043" name="Picture 4" descr="Tip #640: Moral Hazard in The Simpsons, “ King- Size Homer”">
            <a:hlinkClick r:id="rId3"/>
          </p:cNvPr>
          <p:cNvPicPr>
            <a:picLocks noChangeAspect="1"/>
          </p:cNvPicPr>
          <p:nvPr/>
        </p:nvPicPr>
        <p:blipFill>
          <a:blip r:embed="rId4"/>
          <a:srcRect l="20306" t="18303" r="22078" b="25455"/>
          <a:stretch>
            <a:fillRect/>
          </a:stretch>
        </p:blipFill>
        <p:spPr bwMode="auto">
          <a:xfrm>
            <a:off x="3749675" y="3382963"/>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382000" cy="1527175"/>
          </a:xfrm>
        </p:spPr>
        <p:txBody>
          <a:bodyPr/>
          <a:lstStyle/>
          <a:p>
            <a:r>
              <a:rPr lang="en-US">
                <a:latin typeface="Helvetica Neue" pitchFamily="-107" charset="0"/>
              </a:rPr>
              <a:t>Moral Hazard</a:t>
            </a:r>
          </a:p>
        </p:txBody>
      </p:sp>
      <p:sp>
        <p:nvSpPr>
          <p:cNvPr id="38915" name="Content Placeholder 2"/>
          <p:cNvSpPr>
            <a:spLocks noGrp="1"/>
          </p:cNvSpPr>
          <p:nvPr>
            <p:ph idx="1"/>
          </p:nvPr>
        </p:nvSpPr>
        <p:spPr>
          <a:xfrm>
            <a:off x="368300" y="1624013"/>
            <a:ext cx="8318500" cy="5043487"/>
          </a:xfrm>
        </p:spPr>
        <p:txBody>
          <a:bodyPr/>
          <a:lstStyle/>
          <a:p>
            <a:r>
              <a:rPr lang="en-US" sz="3000">
                <a:latin typeface="Arial" pitchFamily="-107" charset="0"/>
              </a:rPr>
              <a:t>Moral hazard</a:t>
            </a:r>
          </a:p>
          <a:p>
            <a:pPr lvl="1"/>
            <a:r>
              <a:rPr lang="en-US" sz="2800">
                <a:latin typeface="Arial" pitchFamily="-107" charset="0"/>
              </a:rPr>
              <a:t>The lack of incentive to guard against risk where one is protected from its consequences</a:t>
            </a:r>
          </a:p>
          <a:p>
            <a:pPr lvl="1"/>
            <a:r>
              <a:rPr lang="en-US" sz="2800">
                <a:latin typeface="Arial" pitchFamily="-107" charset="0"/>
              </a:rPr>
              <a:t>The party that is protected from risk behaves differently than if it had to face the risk</a:t>
            </a:r>
          </a:p>
          <a:p>
            <a:pPr lvl="1"/>
            <a:r>
              <a:rPr lang="en-US" sz="2800">
                <a:latin typeface="Arial" pitchFamily="-107" charset="0"/>
              </a:rPr>
              <a:t>Automobile insurance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382000" cy="1527175"/>
          </a:xfrm>
        </p:spPr>
        <p:txBody>
          <a:bodyPr/>
          <a:lstStyle/>
          <a:p>
            <a:r>
              <a:rPr lang="en-US" sz="4000">
                <a:latin typeface="Arial" pitchFamily="-107" charset="0"/>
              </a:rPr>
              <a:t>Issues in the Healthcare Industry: History of U.S. Health Care</a:t>
            </a:r>
            <a:endParaRPr lang="en-US" sz="4000">
              <a:latin typeface="Helvetica Neue" pitchFamily="-107" charset="0"/>
            </a:endParaRPr>
          </a:p>
        </p:txBody>
      </p:sp>
      <p:sp>
        <p:nvSpPr>
          <p:cNvPr id="12291" name="Content Placeholder 2"/>
          <p:cNvSpPr>
            <a:spLocks noGrp="1"/>
          </p:cNvSpPr>
          <p:nvPr>
            <p:ph idx="1"/>
          </p:nvPr>
        </p:nvSpPr>
        <p:spPr>
          <a:xfrm>
            <a:off x="368300" y="1624013"/>
            <a:ext cx="8318500" cy="5043487"/>
          </a:xfrm>
        </p:spPr>
        <p:txBody>
          <a:bodyPr/>
          <a:lstStyle/>
          <a:p>
            <a:r>
              <a:rPr lang="en-US" sz="3000">
                <a:latin typeface="Arial" pitchFamily="-107" charset="0"/>
              </a:rPr>
              <a:t>Why has life expectancy increased from less than 50 years to 80 years over the last 100 years?</a:t>
            </a:r>
          </a:p>
          <a:p>
            <a:pPr lvl="1"/>
            <a:r>
              <a:rPr lang="en-US" sz="2800">
                <a:latin typeface="Arial" pitchFamily="-107" charset="0"/>
              </a:rPr>
              <a:t>Treatment of many infectious diseases now uncommon because of antibiotics</a:t>
            </a:r>
          </a:p>
          <a:p>
            <a:pPr lvl="1"/>
            <a:r>
              <a:rPr lang="en-US" sz="2800">
                <a:latin typeface="Arial" pitchFamily="-107" charset="0"/>
              </a:rPr>
              <a:t>Since early 1950s, much better understanding of diseases and more precise diagnostic tests</a:t>
            </a:r>
          </a:p>
          <a:p>
            <a:pPr lvl="1"/>
            <a:r>
              <a:rPr lang="en-US" sz="2800">
                <a:latin typeface="Arial" pitchFamily="-107" charset="0"/>
              </a:rPr>
              <a:t>Discoveries in biomedical engineering</a:t>
            </a:r>
          </a:p>
          <a:p>
            <a:pPr lvl="1"/>
            <a:r>
              <a:rPr lang="en-US" sz="2800">
                <a:latin typeface="Arial" pitchFamily="-107" charset="0"/>
              </a:rPr>
              <a:t>Development of “miracle” drugs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382000" cy="1527175"/>
          </a:xfrm>
        </p:spPr>
        <p:txBody>
          <a:bodyPr/>
          <a:lstStyle/>
          <a:p>
            <a:r>
              <a:rPr lang="en-US">
                <a:latin typeface="Helvetica Neue" pitchFamily="-107" charset="0"/>
              </a:rPr>
              <a:t>Moral Hazard in Health Care</a:t>
            </a:r>
          </a:p>
        </p:txBody>
      </p:sp>
      <p:sp>
        <p:nvSpPr>
          <p:cNvPr id="38915" name="Content Placeholder 2"/>
          <p:cNvSpPr>
            <a:spLocks noGrp="1"/>
          </p:cNvSpPr>
          <p:nvPr>
            <p:ph idx="1"/>
          </p:nvPr>
        </p:nvSpPr>
        <p:spPr>
          <a:xfrm>
            <a:off x="368300" y="1624013"/>
            <a:ext cx="8318500" cy="5043487"/>
          </a:xfrm>
        </p:spPr>
        <p:txBody>
          <a:bodyPr/>
          <a:lstStyle/>
          <a:p>
            <a:r>
              <a:rPr lang="en-US" sz="2800">
                <a:latin typeface="Arial" pitchFamily="-107" charset="0"/>
              </a:rPr>
              <a:t>Patients visit doctors more often with insurance since they don’</a:t>
            </a:r>
            <a:r>
              <a:rPr lang="en-US" altLang="ja-JP" sz="2800">
                <a:latin typeface="Arial" pitchFamily="-107" charset="0"/>
              </a:rPr>
              <a:t>t have to pay full costs.</a:t>
            </a:r>
          </a:p>
          <a:p>
            <a:pPr marL="457200" lvl="1" indent="0">
              <a:buFont typeface="Arial" pitchFamily="-107" charset="0"/>
              <a:buNone/>
            </a:pPr>
            <a:endParaRPr lang="en-US" sz="2800">
              <a:latin typeface="Arial" pitchFamily="-107" charset="0"/>
            </a:endParaRPr>
          </a:p>
          <a:p>
            <a:r>
              <a:rPr lang="en-US" sz="2800">
                <a:latin typeface="Arial" pitchFamily="-107" charset="0"/>
              </a:rPr>
              <a:t>Solving moral hazard in health care</a:t>
            </a:r>
          </a:p>
          <a:p>
            <a:pPr marL="457200" lvl="1" indent="0"/>
            <a:r>
              <a:rPr lang="en-US" sz="2800">
                <a:latin typeface="Arial" pitchFamily="-107" charset="0"/>
              </a:rPr>
              <a:t>Higher copays for visits</a:t>
            </a:r>
          </a:p>
          <a:p>
            <a:pPr marL="457200" lvl="1" indent="0"/>
            <a:r>
              <a:rPr lang="en-US" sz="2800">
                <a:latin typeface="Arial" pitchFamily="-107" charset="0"/>
              </a:rPr>
              <a:t>Encourage healthy habits</a:t>
            </a:r>
          </a:p>
          <a:p>
            <a:pPr marL="457200" lvl="1" indent="0"/>
            <a:r>
              <a:rPr lang="en-US" sz="2800">
                <a:latin typeface="Arial" pitchFamily="-107" charset="0"/>
              </a:rPr>
              <a:t>Payment limits on preventable treatments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382000" cy="1527175"/>
          </a:xfrm>
        </p:spPr>
        <p:txBody>
          <a:bodyPr/>
          <a:lstStyle/>
          <a:p>
            <a:r>
              <a:rPr lang="en-US">
                <a:latin typeface="Helvetica Neue" pitchFamily="-107" charset="0"/>
              </a:rPr>
              <a:t>Moral Hazard in Real Life</a:t>
            </a:r>
          </a:p>
        </p:txBody>
      </p:sp>
      <p:sp>
        <p:nvSpPr>
          <p:cNvPr id="39939" name="Content Placeholder 2"/>
          <p:cNvSpPr>
            <a:spLocks noGrp="1"/>
          </p:cNvSpPr>
          <p:nvPr>
            <p:ph idx="4294967295"/>
          </p:nvPr>
        </p:nvSpPr>
        <p:spPr>
          <a:xfrm>
            <a:off x="368300" y="1306513"/>
            <a:ext cx="5765800" cy="5551487"/>
          </a:xfrm>
        </p:spPr>
        <p:txBody>
          <a:bodyPr/>
          <a:lstStyle/>
          <a:p>
            <a:r>
              <a:rPr lang="en-US" sz="2800" i="1">
                <a:latin typeface="Arial" pitchFamily="-107" charset="0"/>
              </a:rPr>
              <a:t>Ex ante </a:t>
            </a:r>
            <a:r>
              <a:rPr lang="en-US" sz="2800">
                <a:latin typeface="Arial" pitchFamily="-107" charset="0"/>
              </a:rPr>
              <a:t>moral hazard</a:t>
            </a:r>
          </a:p>
          <a:p>
            <a:pPr lvl="1"/>
            <a:r>
              <a:rPr lang="en-US" sz="2600">
                <a:latin typeface="Arial" pitchFamily="-107" charset="0"/>
              </a:rPr>
              <a:t>You disregard own health because of insurance.</a:t>
            </a:r>
            <a:r>
              <a:rPr lang="ja-JP" altLang="en-US" sz="2600">
                <a:latin typeface="Arial" pitchFamily="-107" charset="0"/>
              </a:rPr>
              <a:t>“</a:t>
            </a:r>
            <a:r>
              <a:rPr lang="en-US" altLang="ja-JP" sz="2600">
                <a:latin typeface="Arial" pitchFamily="-107" charset="0"/>
              </a:rPr>
              <a:t>Let’s be reckless because we have insurance! They pay if we get hurt!</a:t>
            </a:r>
            <a:r>
              <a:rPr lang="ja-JP" altLang="en-US" sz="2600">
                <a:latin typeface="Arial" pitchFamily="-107" charset="0"/>
              </a:rPr>
              <a:t>”</a:t>
            </a:r>
            <a:endParaRPr lang="en-US" altLang="ja-JP" sz="2600">
              <a:latin typeface="Arial" pitchFamily="-107" charset="0"/>
            </a:endParaRPr>
          </a:p>
          <a:p>
            <a:r>
              <a:rPr lang="en-US" sz="2800" i="1">
                <a:latin typeface="Arial" pitchFamily="-107" charset="0"/>
              </a:rPr>
              <a:t>Ex post </a:t>
            </a:r>
            <a:r>
              <a:rPr lang="en-US" sz="2800">
                <a:latin typeface="Arial" pitchFamily="-107" charset="0"/>
              </a:rPr>
              <a:t>moral hazard</a:t>
            </a:r>
          </a:p>
          <a:p>
            <a:pPr lvl="1"/>
            <a:r>
              <a:rPr lang="en-US" sz="2600">
                <a:latin typeface="Arial" pitchFamily="-107" charset="0"/>
              </a:rPr>
              <a:t>You use more health care as a result of insurance and change your behavior. </a:t>
            </a:r>
            <a:r>
              <a:rPr lang="ja-JP" altLang="en-US" sz="2600">
                <a:latin typeface="Arial" pitchFamily="-107" charset="0"/>
              </a:rPr>
              <a:t>“</a:t>
            </a:r>
            <a:r>
              <a:rPr lang="en-US" altLang="ja-JP" sz="2600">
                <a:latin typeface="Arial" pitchFamily="-107" charset="0"/>
              </a:rPr>
              <a:t>Let’s wait to have a baby until I get a job that has health insurance.</a:t>
            </a:r>
            <a:r>
              <a:rPr lang="ja-JP" altLang="en-US" sz="2600">
                <a:latin typeface="Arial" pitchFamily="-107" charset="0"/>
              </a:rPr>
              <a:t>”</a:t>
            </a:r>
            <a:endParaRPr lang="en-US" sz="2600">
              <a:latin typeface="Arial" pitchFamily="-107" charset="0"/>
            </a:endParaRPr>
          </a:p>
        </p:txBody>
      </p:sp>
      <p:pic>
        <p:nvPicPr>
          <p:cNvPr id="39940" name="Picture 4" descr="A close up view of a baby that has a blanket over its head."/>
          <p:cNvPicPr>
            <a:picLocks noChangeAspect="1" noChangeArrowheads="1"/>
          </p:cNvPicPr>
          <p:nvPr/>
        </p:nvPicPr>
        <p:blipFill>
          <a:blip r:embed="rId3"/>
          <a:srcRect/>
          <a:stretch>
            <a:fillRect/>
          </a:stretch>
        </p:blipFill>
        <p:spPr bwMode="auto">
          <a:xfrm>
            <a:off x="6134100" y="3162300"/>
            <a:ext cx="2532063" cy="1604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0"/>
                                  </p:stCondLst>
                                  <p:childTnLst>
                                    <p:set>
                                      <p:cBhvr>
                                        <p:cTn id="13" dur="1" fill="hold">
                                          <p:stCondLst>
                                            <p:cond delay="0"/>
                                          </p:stCondLst>
                                        </p:cTn>
                                        <p:tgtEl>
                                          <p:spTgt spid="39940"/>
                                        </p:tgtEl>
                                        <p:attrNameLst>
                                          <p:attrName>style.visibility</p:attrName>
                                        </p:attrNameLst>
                                      </p:cBhvr>
                                      <p:to>
                                        <p:strVal val="visible"/>
                                      </p:to>
                                    </p:set>
                                    <p:animEffect transition="in" filter="wipe(down)">
                                      <p:cBhvr>
                                        <p:cTn id="14"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4 </a:t>
            </a:r>
            <a:endParaRPr lang="en-US" dirty="0">
              <a:latin typeface="Helvetica Neue" pitchFamily="-107" charset="0"/>
            </a:endParaRPr>
          </a:p>
        </p:txBody>
      </p:sp>
      <p:sp>
        <p:nvSpPr>
          <p:cNvPr id="95234"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How could the problem of adverse selection in insurance markets be solved?</a:t>
            </a:r>
            <a:endParaRPr lang="en-US" sz="3200"/>
          </a:p>
          <a:p>
            <a:pPr marL="971550" lvl="1" indent="-514350" eaLnBrk="1" hangingPunct="1">
              <a:buFont typeface="Calibri" pitchFamily="-107" charset="0"/>
              <a:buAutoNum type="alphaUcPeriod"/>
            </a:pPr>
            <a:r>
              <a:rPr lang="en-US" sz="2800">
                <a:latin typeface="Helvetica Neue" pitchFamily="-107" charset="0"/>
              </a:rPr>
              <a:t>increase the price of premiums so fewer people will buy insurance</a:t>
            </a:r>
          </a:p>
          <a:p>
            <a:pPr marL="971550" lvl="1" indent="-514350" eaLnBrk="1" hangingPunct="1">
              <a:buFont typeface="Calibri" pitchFamily="-107" charset="0"/>
              <a:buAutoNum type="alphaUcPeriod"/>
            </a:pPr>
            <a:r>
              <a:rPr lang="en-US" sz="2800">
                <a:latin typeface="Helvetica Neue" pitchFamily="-107" charset="0"/>
              </a:rPr>
              <a:t>make the insurance industry more competitive</a:t>
            </a:r>
          </a:p>
          <a:p>
            <a:pPr marL="971550" lvl="1" indent="-514350" eaLnBrk="1" hangingPunct="1">
              <a:buFont typeface="Calibri" pitchFamily="-107" charset="0"/>
              <a:buAutoNum type="alphaUcPeriod"/>
            </a:pPr>
            <a:r>
              <a:rPr lang="en-US" sz="2800">
                <a:latin typeface="Helvetica Neue" pitchFamily="-107" charset="0"/>
              </a:rPr>
              <a:t>increase the supply of health care</a:t>
            </a:r>
          </a:p>
          <a:p>
            <a:pPr marL="971550" lvl="1" indent="-514350" eaLnBrk="1" hangingPunct="1">
              <a:buFont typeface="Calibri" pitchFamily="-107" charset="0"/>
              <a:buAutoNum type="alphaUcPeriod"/>
            </a:pPr>
            <a:r>
              <a:rPr lang="en-US" sz="2800">
                <a:latin typeface="Helvetica Neue" pitchFamily="-107" charset="0"/>
              </a:rPr>
              <a:t>require everyone to buy insurance</a:t>
            </a:r>
          </a:p>
        </p:txBody>
      </p:sp>
      <p:sp>
        <p:nvSpPr>
          <p:cNvPr id="4" name="Rectangle 3" descr="Correct answer: D, require everyone to buy insurance"/>
          <p:cNvSpPr>
            <a:spLocks noChangeArrowheads="1"/>
          </p:cNvSpPr>
          <p:nvPr/>
        </p:nvSpPr>
        <p:spPr bwMode="auto">
          <a:xfrm>
            <a:off x="569913" y="4732864"/>
            <a:ext cx="6570662" cy="617538"/>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5 </a:t>
            </a:r>
            <a:endParaRPr lang="en-US" dirty="0">
              <a:latin typeface="Helvetica Neue" pitchFamily="-107" charset="0"/>
            </a:endParaRPr>
          </a:p>
        </p:txBody>
      </p:sp>
      <p:sp>
        <p:nvSpPr>
          <p:cNvPr id="97282" name="Content Placeholder 2"/>
          <p:cNvSpPr>
            <a:spLocks noGrp="1"/>
          </p:cNvSpPr>
          <p:nvPr>
            <p:ph idx="4294967295"/>
          </p:nvPr>
        </p:nvSpPr>
        <p:spPr>
          <a:xfrm>
            <a:off x="127000" y="1712913"/>
            <a:ext cx="8864600" cy="4916487"/>
          </a:xfrm>
        </p:spPr>
        <p:txBody>
          <a:bodyPr/>
          <a:lstStyle/>
          <a:p>
            <a:pPr marL="0" indent="0" eaLnBrk="1" hangingPunct="1">
              <a:buFont typeface="Arial" pitchFamily="-107" charset="0"/>
              <a:buNone/>
            </a:pPr>
            <a:r>
              <a:rPr lang="en-US" sz="3200">
                <a:latin typeface="Helvetica Neue" pitchFamily="-107" charset="0"/>
              </a:rPr>
              <a:t>Which of the following situations illustrates an example of moral hazard?</a:t>
            </a:r>
            <a:endParaRPr lang="en-US" sz="3200"/>
          </a:p>
          <a:p>
            <a:pPr marL="971550" lvl="1" indent="-514350" eaLnBrk="1" hangingPunct="1">
              <a:buFont typeface="Calibri" pitchFamily="-107" charset="0"/>
              <a:buAutoNum type="alphaUcPeriod"/>
            </a:pPr>
            <a:r>
              <a:rPr lang="en-US" sz="2800">
                <a:latin typeface="Helvetica Neue" pitchFamily="-107" charset="0"/>
              </a:rPr>
              <a:t>Patti waits to have a baby until she has health insurance that will cover a hospital visit.</a:t>
            </a:r>
          </a:p>
          <a:p>
            <a:pPr marL="971550" lvl="1" indent="-514350" eaLnBrk="1" hangingPunct="1">
              <a:buFont typeface="Calibri" pitchFamily="-107" charset="0"/>
              <a:buAutoNum type="alphaUcPeriod"/>
            </a:pPr>
            <a:r>
              <a:rPr lang="en-US" sz="2800">
                <a:latin typeface="Helvetica Neue" pitchFamily="-107" charset="0"/>
              </a:rPr>
              <a:t>Roger is afraid of going to the dentist.</a:t>
            </a:r>
          </a:p>
          <a:p>
            <a:pPr marL="971550" lvl="1" indent="-514350" eaLnBrk="1" hangingPunct="1">
              <a:buFont typeface="Calibri" pitchFamily="-107" charset="0"/>
              <a:buAutoNum type="alphaUcPeriod"/>
            </a:pPr>
            <a:r>
              <a:rPr lang="en-US" sz="2800">
                <a:latin typeface="Helvetica Neue" pitchFamily="-107" charset="0"/>
              </a:rPr>
              <a:t>Doug gets a flu shot because he doesn’</a:t>
            </a:r>
            <a:r>
              <a:rPr lang="en-US" altLang="ja-JP" sz="2800">
                <a:latin typeface="Helvetica Neue" pitchFamily="-107" charset="0"/>
              </a:rPr>
              <a:t>t want to get sick.</a:t>
            </a:r>
          </a:p>
          <a:p>
            <a:pPr marL="971550" lvl="1" indent="-514350" eaLnBrk="1" hangingPunct="1">
              <a:buFont typeface="Calibri" pitchFamily="-107" charset="0"/>
              <a:buAutoNum type="alphaUcPeriod"/>
            </a:pPr>
            <a:r>
              <a:rPr lang="en-US" sz="2800">
                <a:latin typeface="Helvetica Neue" pitchFamily="-107" charset="0"/>
              </a:rPr>
              <a:t>Skeeter is having terrible stomach pains, so he goes to the emergency room.</a:t>
            </a:r>
          </a:p>
        </p:txBody>
      </p:sp>
      <p:sp>
        <p:nvSpPr>
          <p:cNvPr id="4" name="Rectangle 3" descr="Correct answer: A, Patti waits to have a baby until she has health insurance that will cover a hospital visit"/>
          <p:cNvSpPr>
            <a:spLocks noChangeArrowheads="1"/>
          </p:cNvSpPr>
          <p:nvPr/>
        </p:nvSpPr>
        <p:spPr bwMode="auto">
          <a:xfrm>
            <a:off x="547688" y="2771775"/>
            <a:ext cx="8037512" cy="995363"/>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512175" cy="1527175"/>
          </a:xfrm>
        </p:spPr>
        <p:txBody>
          <a:bodyPr/>
          <a:lstStyle/>
          <a:p>
            <a:r>
              <a:rPr lang="en-US" sz="4000"/>
              <a:t>Economics in </a:t>
            </a:r>
            <a:r>
              <a:rPr lang="en-US" sz="4000" i="1"/>
              <a:t>John Q</a:t>
            </a:r>
          </a:p>
        </p:txBody>
      </p:sp>
      <p:sp>
        <p:nvSpPr>
          <p:cNvPr id="99330" name="Content Placeholder 2"/>
          <p:cNvSpPr>
            <a:spLocks noGrp="1"/>
          </p:cNvSpPr>
          <p:nvPr>
            <p:ph idx="1"/>
          </p:nvPr>
        </p:nvSpPr>
        <p:spPr>
          <a:xfrm>
            <a:off x="457200" y="1698625"/>
            <a:ext cx="8229600" cy="2743200"/>
          </a:xfrm>
        </p:spPr>
        <p:txBody>
          <a:bodyPr/>
          <a:lstStyle/>
          <a:p>
            <a:r>
              <a:rPr lang="en-US" sz="3200"/>
              <a:t>“Give a father no options, and you leave him no choice.”</a:t>
            </a:r>
            <a:endParaRPr lang="en-US" sz="2800"/>
          </a:p>
        </p:txBody>
      </p:sp>
      <p:pic>
        <p:nvPicPr>
          <p:cNvPr id="99331" name="Picture 6" descr="A man wearing a baseball cap points his finger at another man he is talking to.">
            <a:hlinkClick r:id="rId3"/>
          </p:cNvPr>
          <p:cNvPicPr>
            <a:picLocks noChangeAspect="1" noChangeArrowheads="1"/>
          </p:cNvPicPr>
          <p:nvPr/>
        </p:nvPicPr>
        <p:blipFill>
          <a:blip r:embed="rId4"/>
          <a:srcRect/>
          <a:stretch>
            <a:fillRect/>
          </a:stretch>
        </p:blipFill>
        <p:spPr bwMode="auto">
          <a:xfrm>
            <a:off x="3107562" y="3405187"/>
            <a:ext cx="2928875" cy="2073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t>Demand and Supply for Health Care</a:t>
            </a:r>
          </a:p>
        </p:txBody>
      </p:sp>
      <p:sp>
        <p:nvSpPr>
          <p:cNvPr id="3" name="Content Placeholder 2"/>
          <p:cNvSpPr>
            <a:spLocks noGrp="1"/>
          </p:cNvSpPr>
          <p:nvPr>
            <p:ph idx="1"/>
          </p:nvPr>
        </p:nvSpPr>
        <p:spPr>
          <a:xfrm>
            <a:off x="457200" y="1712913"/>
            <a:ext cx="8229600" cy="4895850"/>
          </a:xfrm>
        </p:spPr>
        <p:txBody>
          <a:bodyPr/>
          <a:lstStyle/>
          <a:p>
            <a:r>
              <a:rPr lang="en-US" sz="3200"/>
              <a:t>Two main aspects of the market for health care lead to high costs:</a:t>
            </a:r>
          </a:p>
          <a:p>
            <a:pPr lvl="1"/>
            <a:r>
              <a:rPr lang="en-US" sz="2800"/>
              <a:t>Demand is strongly inelastic.</a:t>
            </a:r>
          </a:p>
          <a:p>
            <a:pPr lvl="1"/>
            <a:r>
              <a:rPr lang="en-US" sz="2800"/>
              <a:t>Supply is limited.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382000" cy="1527175"/>
          </a:xfrm>
        </p:spPr>
        <p:txBody>
          <a:bodyPr/>
          <a:lstStyle/>
          <a:p>
            <a:r>
              <a:rPr lang="en-US">
                <a:latin typeface="Helvetica Neue" pitchFamily="-107" charset="0"/>
              </a:rPr>
              <a:t>Demand for Health Care</a:t>
            </a:r>
          </a:p>
        </p:txBody>
      </p:sp>
      <p:sp>
        <p:nvSpPr>
          <p:cNvPr id="40963" name="Content Placeholder 2"/>
          <p:cNvSpPr>
            <a:spLocks noGrp="1"/>
          </p:cNvSpPr>
          <p:nvPr>
            <p:ph idx="1"/>
          </p:nvPr>
        </p:nvSpPr>
        <p:spPr>
          <a:xfrm>
            <a:off x="368300" y="1624013"/>
            <a:ext cx="8318500" cy="5043487"/>
          </a:xfrm>
        </p:spPr>
        <p:txBody>
          <a:bodyPr/>
          <a:lstStyle/>
          <a:p>
            <a:r>
              <a:rPr lang="en-US" sz="3000">
                <a:latin typeface="Arial" pitchFamily="-107" charset="0"/>
              </a:rPr>
              <a:t>Nature of healthcare demand</a:t>
            </a:r>
          </a:p>
          <a:p>
            <a:pPr lvl="1"/>
            <a:r>
              <a:rPr lang="en-US" sz="2800">
                <a:latin typeface="Arial" pitchFamily="-107" charset="0"/>
              </a:rPr>
              <a:t>Necessity, no good substitutes</a:t>
            </a:r>
          </a:p>
          <a:p>
            <a:pPr lvl="1"/>
            <a:r>
              <a:rPr lang="en-US" sz="2800">
                <a:latin typeface="Arial" pitchFamily="-107" charset="0"/>
              </a:rPr>
              <a:t>Very inelastic (elastic coefficient is −0.17)</a:t>
            </a:r>
          </a:p>
          <a:p>
            <a:pPr lvl="1"/>
            <a:r>
              <a:rPr lang="en-US" sz="2800">
                <a:latin typeface="Arial" pitchFamily="-107" charset="0"/>
              </a:rPr>
              <a:t>Elasticity depends on severity and urgency</a:t>
            </a:r>
          </a:p>
          <a:p>
            <a:r>
              <a:rPr lang="en-US" sz="3000">
                <a:latin typeface="Arial" pitchFamily="-107" charset="0"/>
              </a:rPr>
              <a:t>Demand increasing</a:t>
            </a:r>
          </a:p>
          <a:p>
            <a:pPr lvl="1"/>
            <a:r>
              <a:rPr lang="en-US" sz="2800">
                <a:latin typeface="Arial" pitchFamily="-107" charset="0"/>
              </a:rPr>
              <a:t>Aging population with more expensive care</a:t>
            </a:r>
          </a:p>
          <a:p>
            <a:pPr lvl="1"/>
            <a:r>
              <a:rPr lang="en-US" sz="2800">
                <a:latin typeface="Arial" pitchFamily="-107" charset="0"/>
              </a:rPr>
              <a:t>People want newest technologies, best care, longer lives</a:t>
            </a:r>
          </a:p>
          <a:p>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382000" cy="1527175"/>
          </a:xfrm>
        </p:spPr>
        <p:txBody>
          <a:bodyPr/>
          <a:lstStyle/>
          <a:p>
            <a:r>
              <a:rPr lang="en-US" dirty="0">
                <a:latin typeface="Helvetica Neue" pitchFamily="-107" charset="0"/>
              </a:rPr>
              <a:t>Demand and Third-Party </a:t>
            </a:r>
            <a:r>
              <a:rPr lang="en-US" dirty="0" smtClean="0">
                <a:latin typeface="Helvetica Neue" pitchFamily="-107" charset="0"/>
              </a:rPr>
              <a:t>Payments</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05474" name="Content Placeholder 2"/>
          <p:cNvSpPr>
            <a:spLocks noGrp="1"/>
          </p:cNvSpPr>
          <p:nvPr>
            <p:ph idx="1"/>
          </p:nvPr>
        </p:nvSpPr>
        <p:spPr>
          <a:xfrm>
            <a:off x="368300" y="1624013"/>
            <a:ext cx="8613775" cy="5043487"/>
          </a:xfrm>
        </p:spPr>
        <p:txBody>
          <a:bodyPr/>
          <a:lstStyle/>
          <a:p>
            <a:r>
              <a:rPr lang="en-US" sz="3200" dirty="0">
                <a:latin typeface="Arial" pitchFamily="-107" charset="0"/>
              </a:rPr>
              <a:t>Allison and Bart get sick five times per year.</a:t>
            </a:r>
          </a:p>
          <a:p>
            <a:r>
              <a:rPr lang="en-US" sz="3200" dirty="0">
                <a:latin typeface="Arial" pitchFamily="-107" charset="0"/>
              </a:rPr>
              <a:t>The cost of a visit to a doctor is $100.</a:t>
            </a:r>
          </a:p>
          <a:p>
            <a:r>
              <a:rPr lang="en-US" sz="3200" dirty="0">
                <a:latin typeface="Arial" pitchFamily="-107" charset="0"/>
              </a:rPr>
              <a:t>Allison has no insurance. Bart does with a $10 copayment.</a:t>
            </a:r>
          </a:p>
          <a:p>
            <a:r>
              <a:rPr lang="en-US" sz="3200" dirty="0">
                <a:latin typeface="Arial" pitchFamily="-107" charset="0"/>
              </a:rPr>
              <a:t>How does this affect the demand for health care and overall costs?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322843" y="1489173"/>
            <a:ext cx="5644896" cy="3950208"/>
          </a:xfrm>
          <a:prstGeom prst="rect">
            <a:avLst/>
          </a:prstGeom>
        </p:spPr>
      </p:pic>
      <p:pic>
        <p:nvPicPr>
          <p:cNvPr id="18" name="Picture 17"/>
          <p:cNvPicPr>
            <a:picLocks noChangeAspect="1"/>
          </p:cNvPicPr>
          <p:nvPr/>
        </p:nvPicPr>
        <p:blipFill>
          <a:blip r:embed="rId4">
            <a:clrChange>
              <a:clrFrom>
                <a:srgbClr val="FFFFFF"/>
              </a:clrFrom>
              <a:clrTo>
                <a:srgbClr val="FFFFFF">
                  <a:alpha val="0"/>
                </a:srgbClr>
              </a:clrTo>
            </a:clrChange>
          </a:blip>
          <a:stretch>
            <a:fillRect/>
          </a:stretch>
        </p:blipFill>
        <p:spPr>
          <a:xfrm>
            <a:off x="1290271" y="4900072"/>
            <a:ext cx="5681472" cy="1255776"/>
          </a:xfrm>
          <a:prstGeom prst="rect">
            <a:avLst/>
          </a:prstGeom>
        </p:spPr>
      </p:pic>
      <p:pic>
        <p:nvPicPr>
          <p:cNvPr id="17" name="Picture 16"/>
          <p:cNvPicPr>
            <a:picLocks noChangeAspect="1"/>
          </p:cNvPicPr>
          <p:nvPr/>
        </p:nvPicPr>
        <p:blipFill>
          <a:blip r:embed="rId5">
            <a:clrChange>
              <a:clrFrom>
                <a:srgbClr val="FFFFFF"/>
              </a:clrFrom>
              <a:clrTo>
                <a:srgbClr val="FFFFFF">
                  <a:alpha val="0"/>
                </a:srgbClr>
              </a:clrTo>
            </a:clrChange>
          </a:blip>
          <a:stretch>
            <a:fillRect/>
          </a:stretch>
        </p:blipFill>
        <p:spPr>
          <a:xfrm>
            <a:off x="1175470" y="3280990"/>
            <a:ext cx="3864864" cy="2871216"/>
          </a:xfrm>
          <a:prstGeom prst="rect">
            <a:avLst/>
          </a:prstGeom>
        </p:spPr>
      </p:pic>
      <p:pic>
        <p:nvPicPr>
          <p:cNvPr id="15" name="Picture 14" descr="A graph showing the price and quantity demanded of medical care services. The x axis is labeled quantity (annual office visits) and the y axis is labeled Price (per physician office visit). There is a negative linear demand line on the graph. The demand line has two points plotted on it, point A and point B. Point A is at 3 annual office visits and 100 dollars. Point B is at 5 annual visits and 10 dollars. The difference between 10 dollars and 100 dollars is paid by insurance. The difference below 10 dollars is paid by the consumer."/>
          <p:cNvPicPr>
            <a:picLocks noChangeAspect="1"/>
          </p:cNvPicPr>
          <p:nvPr/>
        </p:nvPicPr>
        <p:blipFill>
          <a:blip r:embed="rId6">
            <a:clrChange>
              <a:clrFrom>
                <a:srgbClr val="FFFFFF"/>
              </a:clrFrom>
              <a:clrTo>
                <a:srgbClr val="FFFFFF">
                  <a:alpha val="0"/>
                </a:srgbClr>
              </a:clrTo>
            </a:clrChange>
          </a:blip>
          <a:stretch>
            <a:fillRect/>
          </a:stretch>
        </p:blipFill>
        <p:spPr>
          <a:xfrm>
            <a:off x="597408" y="943334"/>
            <a:ext cx="7949184" cy="5791200"/>
          </a:xfrm>
          <a:prstGeom prst="rect">
            <a:avLst/>
          </a:prstGeom>
        </p:spPr>
      </p:pic>
      <p:sp>
        <p:nvSpPr>
          <p:cNvPr id="107526" name="Title 6"/>
          <p:cNvSpPr>
            <a:spLocks noGrp="1"/>
          </p:cNvSpPr>
          <p:nvPr>
            <p:ph type="title"/>
          </p:nvPr>
        </p:nvSpPr>
        <p:spPr>
          <a:xfrm>
            <a:off x="490538" y="-17463"/>
            <a:ext cx="8229600" cy="768351"/>
          </a:xfrm>
        </p:spPr>
        <p:txBody>
          <a:bodyPr/>
          <a:lstStyle/>
          <a:p>
            <a:r>
              <a:rPr lang="en-US">
                <a:latin typeface="Helvetica Neue" pitchFamily="-107" charset="0"/>
              </a:rPr>
              <a:t>Price and Quantity Demanded</a:t>
            </a:r>
            <a:endParaRPr lang="en-US">
              <a:latin typeface="Arial" pitchFamily="-107" charset="0"/>
            </a:endParaRPr>
          </a:p>
        </p:txBody>
      </p:sp>
      <p:pic>
        <p:nvPicPr>
          <p:cNvPr id="19" name="Picture 18"/>
          <p:cNvPicPr>
            <a:picLocks noChangeAspect="1"/>
          </p:cNvPicPr>
          <p:nvPr/>
        </p:nvPicPr>
        <p:blipFill>
          <a:blip r:embed="rId7">
            <a:clrChange>
              <a:clrFrom>
                <a:srgbClr val="FFFFFF"/>
              </a:clrFrom>
              <a:clrTo>
                <a:srgbClr val="FFFFFF">
                  <a:alpha val="0"/>
                </a:srgbClr>
              </a:clrTo>
            </a:clrChange>
          </a:blip>
          <a:stretch>
            <a:fillRect/>
          </a:stretch>
        </p:blipFill>
        <p:spPr>
          <a:xfrm>
            <a:off x="854951" y="3523882"/>
            <a:ext cx="1048512" cy="1609344"/>
          </a:xfrm>
          <a:prstGeom prst="rect">
            <a:avLst/>
          </a:prstGeom>
        </p:spPr>
      </p:pic>
      <p:pic>
        <p:nvPicPr>
          <p:cNvPr id="20" name="Picture 19"/>
          <p:cNvPicPr>
            <a:picLocks noChangeAspect="1"/>
          </p:cNvPicPr>
          <p:nvPr/>
        </p:nvPicPr>
        <p:blipFill>
          <a:blip r:embed="rId8">
            <a:clrChange>
              <a:clrFrom>
                <a:srgbClr val="FFFFFF"/>
              </a:clrFrom>
              <a:clrTo>
                <a:srgbClr val="FFFFFF">
                  <a:alpha val="0"/>
                </a:srgbClr>
              </a:clrTo>
            </a:clrChange>
          </a:blip>
          <a:stretch>
            <a:fillRect/>
          </a:stretch>
        </p:blipFill>
        <p:spPr>
          <a:xfrm>
            <a:off x="714288" y="5212716"/>
            <a:ext cx="1188720" cy="701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1000"/>
                                        <p:tgtEl>
                                          <p:spTgt spid="1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382000" cy="1527175"/>
          </a:xfrm>
        </p:spPr>
        <p:txBody>
          <a:bodyPr/>
          <a:lstStyle/>
          <a:p>
            <a:r>
              <a:rPr lang="en-US" dirty="0">
                <a:latin typeface="Helvetica Neue" pitchFamily="-107" charset="0"/>
              </a:rPr>
              <a:t>Demand and Third-Party </a:t>
            </a:r>
            <a:r>
              <a:rPr lang="en-US" dirty="0" smtClean="0">
                <a:latin typeface="Helvetica Neue" pitchFamily="-107" charset="0"/>
              </a:rPr>
              <a:t>Payments</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58371" name="Content Placeholder 2"/>
          <p:cNvSpPr>
            <a:spLocks noGrp="1"/>
          </p:cNvSpPr>
          <p:nvPr>
            <p:ph idx="1"/>
          </p:nvPr>
        </p:nvSpPr>
        <p:spPr>
          <a:xfrm>
            <a:off x="368300" y="1624013"/>
            <a:ext cx="8613775" cy="5043487"/>
          </a:xfrm>
        </p:spPr>
        <p:txBody>
          <a:bodyPr/>
          <a:lstStyle/>
          <a:p>
            <a:r>
              <a:rPr lang="en-US" sz="3000">
                <a:latin typeface="Arial" pitchFamily="-107" charset="0"/>
              </a:rPr>
              <a:t>How does this affect the demand for health care and overall costs?</a:t>
            </a:r>
          </a:p>
          <a:p>
            <a:pPr lvl="1"/>
            <a:r>
              <a:rPr lang="en-US" sz="2800">
                <a:latin typeface="Arial" pitchFamily="-107" charset="0"/>
              </a:rPr>
              <a:t>If neither has insurance, total costs would be $600.</a:t>
            </a:r>
          </a:p>
          <a:p>
            <a:pPr lvl="1"/>
            <a:r>
              <a:rPr lang="en-US" sz="2800">
                <a:latin typeface="Arial" pitchFamily="-107" charset="0"/>
              </a:rPr>
              <a:t>But, since Bart is insured, he sees the doctor two more times than Allison, so total costs increase to $800.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527175"/>
          </a:xfrm>
        </p:spPr>
        <p:txBody>
          <a:bodyPr/>
          <a:lstStyle/>
          <a:p>
            <a:r>
              <a:rPr lang="en-US" dirty="0">
                <a:latin typeface="Arial" pitchFamily="-107" charset="0"/>
              </a:rPr>
              <a:t>Issues in the Healthcare Industry: </a:t>
            </a:r>
            <a:r>
              <a:rPr lang="en-US" dirty="0" smtClean="0">
                <a:latin typeface="Arial" pitchFamily="-107" charset="0"/>
              </a:rPr>
              <a:t>Expenditure</a:t>
            </a:r>
            <a:r>
              <a:rPr lang="en-US" altLang="x-none" dirty="0">
                <a:latin typeface="Arial" charset="0"/>
                <a:ea typeface="MS PGothic" charset="-128"/>
                <a:cs typeface="Arial" charset="0"/>
              </a:rPr>
              <a:t>—</a:t>
            </a:r>
            <a:r>
              <a:rPr lang="en-US" dirty="0" smtClean="0">
                <a:latin typeface="Arial" pitchFamily="-107" charset="0"/>
              </a:rPr>
              <a:t>1 </a:t>
            </a:r>
            <a:endParaRPr lang="en-US" dirty="0">
              <a:latin typeface="Helvetica Neue" pitchFamily="-107" charset="0"/>
            </a:endParaRPr>
          </a:p>
        </p:txBody>
      </p:sp>
      <p:sp>
        <p:nvSpPr>
          <p:cNvPr id="19458" name="Content Placeholder 2"/>
          <p:cNvSpPr>
            <a:spLocks noGrp="1"/>
          </p:cNvSpPr>
          <p:nvPr>
            <p:ph idx="1"/>
          </p:nvPr>
        </p:nvSpPr>
        <p:spPr>
          <a:xfrm>
            <a:off x="457200" y="1693863"/>
            <a:ext cx="8229600" cy="685800"/>
          </a:xfrm>
        </p:spPr>
        <p:txBody>
          <a:bodyPr/>
          <a:lstStyle/>
          <a:p>
            <a:r>
              <a:rPr lang="en-US" sz="3200">
                <a:latin typeface="Arial" pitchFamily="-107" charset="0"/>
              </a:rPr>
              <a:t>Anything striking about the numbers?</a:t>
            </a:r>
          </a:p>
        </p:txBody>
      </p:sp>
      <p:pic>
        <p:nvPicPr>
          <p:cNvPr id="5" name="Picture 4" descr="Table 18.1 titled Selected Healthcare Facts. It has 4 columns and 4 rows. The column headers are country, total expenditure on health (percentage of economic output), per capita expenditure on health (in U.S. dollars), life expectancy at birth, total population (in years)"/>
          <p:cNvPicPr>
            <a:picLocks noChangeAspect="1"/>
          </p:cNvPicPr>
          <p:nvPr/>
        </p:nvPicPr>
        <p:blipFill>
          <a:blip r:embed="rId3"/>
          <a:srcRect b="4468"/>
          <a:stretch>
            <a:fillRect/>
          </a:stretch>
        </p:blipFill>
        <p:spPr>
          <a:xfrm>
            <a:off x="304800" y="2544949"/>
            <a:ext cx="8534400" cy="3593187"/>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382000" cy="1527175"/>
          </a:xfrm>
        </p:spPr>
        <p:txBody>
          <a:bodyPr/>
          <a:lstStyle/>
          <a:p>
            <a:r>
              <a:rPr lang="en-US" dirty="0">
                <a:latin typeface="Helvetica Neue" pitchFamily="-107" charset="0"/>
              </a:rPr>
              <a:t>Healthcare </a:t>
            </a:r>
            <a:r>
              <a:rPr lang="en-US" dirty="0" smtClean="0">
                <a:latin typeface="Helvetica Neue" pitchFamily="-107" charset="0"/>
              </a:rPr>
              <a:t>Supply</a:t>
            </a:r>
            <a:r>
              <a:rPr lang="en-US" altLang="x-none" dirty="0" smtClean="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45059" name="Content Placeholder 2"/>
          <p:cNvSpPr>
            <a:spLocks noGrp="1"/>
          </p:cNvSpPr>
          <p:nvPr>
            <p:ph idx="1"/>
          </p:nvPr>
        </p:nvSpPr>
        <p:spPr>
          <a:xfrm>
            <a:off x="368300" y="1624013"/>
            <a:ext cx="8318500" cy="5043487"/>
          </a:xfrm>
        </p:spPr>
        <p:txBody>
          <a:bodyPr/>
          <a:lstStyle/>
          <a:p>
            <a:r>
              <a:rPr lang="en-US" sz="3000">
                <a:latin typeface="Arial" pitchFamily="-107" charset="0"/>
              </a:rPr>
              <a:t>How is health care similar to other industries?</a:t>
            </a:r>
          </a:p>
          <a:p>
            <a:pPr lvl="1"/>
            <a:r>
              <a:rPr lang="en-US" sz="2800">
                <a:latin typeface="Arial" pitchFamily="-107" charset="0"/>
              </a:rPr>
              <a:t>Goal is to maximize profits</a:t>
            </a:r>
          </a:p>
          <a:p>
            <a:pPr lvl="1"/>
            <a:r>
              <a:rPr lang="en-US" sz="2800">
                <a:latin typeface="Arial" pitchFamily="-107" charset="0"/>
              </a:rPr>
              <a:t>As price rises, the quantity supplied rise.</a:t>
            </a:r>
          </a:p>
          <a:p>
            <a:r>
              <a:rPr lang="en-US" sz="3000">
                <a:latin typeface="Arial" pitchFamily="-107" charset="0"/>
              </a:rPr>
              <a:t>Producers often enjoy significant market power.</a:t>
            </a:r>
          </a:p>
          <a:p>
            <a:pPr lvl="1"/>
            <a:r>
              <a:rPr lang="en-US" sz="2800">
                <a:latin typeface="Arial" pitchFamily="-107" charset="0"/>
              </a:rPr>
              <a:t>No direct competition</a:t>
            </a:r>
          </a:p>
          <a:p>
            <a:pPr lvl="1"/>
            <a:r>
              <a:rPr lang="en-US" sz="2800">
                <a:latin typeface="Arial" pitchFamily="-107" charset="0"/>
              </a:rPr>
              <a:t>Economies of scale </a:t>
            </a:r>
          </a:p>
          <a:p>
            <a:pPr lvl="1"/>
            <a:r>
              <a:rPr lang="en-US" sz="2800">
                <a:latin typeface="Arial" pitchFamily="-107" charset="0"/>
              </a:rPr>
              <a:t>Availability of specialized services</a:t>
            </a:r>
          </a:p>
          <a:p>
            <a:pPr lvl="1"/>
            <a:r>
              <a:rPr lang="en-US" sz="2800">
                <a:latin typeface="Arial" pitchFamily="-107" charset="0"/>
              </a:rPr>
              <a:t>Entry barriers such as medical licensing</a:t>
            </a:r>
          </a:p>
          <a:p>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Title 7"/>
          <p:cNvSpPr>
            <a:spLocks noGrp="1"/>
          </p:cNvSpPr>
          <p:nvPr>
            <p:ph type="title"/>
          </p:nvPr>
        </p:nvSpPr>
        <p:spPr>
          <a:xfrm>
            <a:off x="490538" y="-17463"/>
            <a:ext cx="8229600" cy="768351"/>
          </a:xfrm>
        </p:spPr>
        <p:txBody>
          <a:bodyPr/>
          <a:lstStyle/>
          <a:p>
            <a:r>
              <a:rPr lang="en-US" dirty="0">
                <a:latin typeface="Helvetica Neue" pitchFamily="-107" charset="0"/>
              </a:rPr>
              <a:t>Healthcare </a:t>
            </a:r>
            <a:r>
              <a:rPr lang="en-US" dirty="0" smtClean="0">
                <a:latin typeface="Helvetica Neue" pitchFamily="-107" charset="0"/>
              </a:rPr>
              <a:t>Supply</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Arial" pitchFamily="-107" charset="0"/>
            </a:endParaRPr>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2003537" y="2802970"/>
            <a:ext cx="1908048" cy="3108960"/>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1998511" y="3515315"/>
            <a:ext cx="2621280" cy="2401824"/>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1660123" y="2713372"/>
            <a:ext cx="3054096" cy="3474720"/>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2285610" y="1226645"/>
            <a:ext cx="5175504" cy="4309872"/>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2277735" y="1638760"/>
            <a:ext cx="5248656" cy="3858768"/>
          </a:xfrm>
          <a:prstGeom prst="rect">
            <a:avLst/>
          </a:prstGeom>
        </p:spPr>
      </p:pic>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4529957" y="3461655"/>
            <a:ext cx="457200" cy="256032"/>
          </a:xfrm>
          <a:prstGeom prst="rect">
            <a:avLst/>
          </a:prstGeom>
        </p:spPr>
      </p:pic>
      <p:pic>
        <p:nvPicPr>
          <p:cNvPr id="17" name="Picture 16"/>
          <p:cNvPicPr>
            <a:picLocks noChangeAspect="1"/>
          </p:cNvPicPr>
          <p:nvPr/>
        </p:nvPicPr>
        <p:blipFill>
          <a:blip r:embed="rId9">
            <a:clrChange>
              <a:clrFrom>
                <a:srgbClr val="FFFFFF"/>
              </a:clrFrom>
              <a:clrTo>
                <a:srgbClr val="FFFFFF">
                  <a:alpha val="0"/>
                </a:srgbClr>
              </a:clrTo>
            </a:clrChange>
          </a:blip>
          <a:stretch>
            <a:fillRect/>
          </a:stretch>
        </p:blipFill>
        <p:spPr>
          <a:xfrm>
            <a:off x="2258228" y="909586"/>
            <a:ext cx="6163056" cy="3322320"/>
          </a:xfrm>
          <a:prstGeom prst="rect">
            <a:avLst/>
          </a:prstGeom>
        </p:spPr>
      </p:pic>
      <p:pic>
        <p:nvPicPr>
          <p:cNvPr id="18" name="Picture 17"/>
          <p:cNvPicPr>
            <a:picLocks noChangeAspect="1"/>
          </p:cNvPicPr>
          <p:nvPr/>
        </p:nvPicPr>
        <p:blipFill>
          <a:blip r:embed="rId10">
            <a:clrChange>
              <a:clrFrom>
                <a:srgbClr val="FFFFFF"/>
              </a:clrFrom>
              <a:clrTo>
                <a:srgbClr val="FFFFFF">
                  <a:alpha val="0"/>
                </a:srgbClr>
              </a:clrTo>
            </a:clrChange>
          </a:blip>
          <a:stretch>
            <a:fillRect/>
          </a:stretch>
        </p:blipFill>
        <p:spPr>
          <a:xfrm>
            <a:off x="5175663" y="1961590"/>
            <a:ext cx="902208" cy="170688"/>
          </a:xfrm>
          <a:prstGeom prst="rect">
            <a:avLst/>
          </a:prstGeom>
        </p:spPr>
      </p:pic>
      <p:pic>
        <p:nvPicPr>
          <p:cNvPr id="19" name="Picture 18"/>
          <p:cNvPicPr>
            <a:picLocks noChangeAspect="1"/>
          </p:cNvPicPr>
          <p:nvPr/>
        </p:nvPicPr>
        <p:blipFill>
          <a:blip r:embed="rId11">
            <a:clrChange>
              <a:clrFrom>
                <a:srgbClr val="FFFFFF"/>
              </a:clrFrom>
              <a:clrTo>
                <a:srgbClr val="FFFFFF">
                  <a:alpha val="0"/>
                </a:srgbClr>
              </a:clrTo>
            </a:clrChange>
          </a:blip>
          <a:stretch>
            <a:fillRect/>
          </a:stretch>
        </p:blipFill>
        <p:spPr>
          <a:xfrm>
            <a:off x="3826780" y="2762392"/>
            <a:ext cx="457200" cy="219456"/>
          </a:xfrm>
          <a:prstGeom prst="rect">
            <a:avLst/>
          </a:prstGeom>
        </p:spPr>
      </p:pic>
      <p:pic>
        <p:nvPicPr>
          <p:cNvPr id="20" name="Picture 19"/>
          <p:cNvPicPr>
            <a:picLocks noChangeAspect="1"/>
          </p:cNvPicPr>
          <p:nvPr/>
        </p:nvPicPr>
        <p:blipFill>
          <a:blip r:embed="rId12">
            <a:clrChange>
              <a:clrFrom>
                <a:srgbClr val="FFFFFF"/>
              </a:clrFrom>
              <a:clrTo>
                <a:srgbClr val="FFFFFF">
                  <a:alpha val="0"/>
                </a:srgbClr>
              </a:clrTo>
            </a:clrChange>
          </a:blip>
          <a:stretch>
            <a:fillRect/>
          </a:stretch>
        </p:blipFill>
        <p:spPr>
          <a:xfrm>
            <a:off x="4029656" y="5972705"/>
            <a:ext cx="438912" cy="170688"/>
          </a:xfrm>
          <a:prstGeom prst="rect">
            <a:avLst/>
          </a:prstGeom>
        </p:spPr>
      </p:pic>
      <p:pic>
        <p:nvPicPr>
          <p:cNvPr id="21" name="Picture 20"/>
          <p:cNvPicPr>
            <a:picLocks noChangeAspect="1"/>
          </p:cNvPicPr>
          <p:nvPr/>
        </p:nvPicPr>
        <p:blipFill>
          <a:blip r:embed="rId13">
            <a:clrChange>
              <a:clrFrom>
                <a:srgbClr val="FFFFFF"/>
              </a:clrFrom>
              <a:clrTo>
                <a:srgbClr val="FFFFFF">
                  <a:alpha val="0"/>
                </a:srgbClr>
              </a:clrTo>
            </a:clrChange>
          </a:blip>
          <a:stretch>
            <a:fillRect/>
          </a:stretch>
        </p:blipFill>
        <p:spPr>
          <a:xfrm>
            <a:off x="1666770" y="2915300"/>
            <a:ext cx="170688" cy="487680"/>
          </a:xfrm>
          <a:prstGeom prst="rect">
            <a:avLst/>
          </a:prstGeom>
        </p:spPr>
      </p:pic>
      <p:pic>
        <p:nvPicPr>
          <p:cNvPr id="22" name="Picture 21" descr="A graph showing the barriers to entry limit the supply of certain medical workers. The x axis is labeled Quantity (physicians and nurses) and the y axis is labeled Wages (physicians and nurses). There is one demand curve and 2 supply curves. The supply curve intersects the demand curve at the equilibrium point E subscript 1, which corresponds to quantity Q subscript 1 and wages W subscript 1. When supply has employment restrictions, it shifts to the left to a new equilibrium point E subscript 2 and Q subscript 1 decreases to Q subscript 2 and W subscript 1 increases to W subscript 2."/>
          <p:cNvPicPr>
            <a:picLocks noChangeAspect="1"/>
          </p:cNvPicPr>
          <p:nvPr/>
        </p:nvPicPr>
        <p:blipFill>
          <a:blip r:embed="rId14">
            <a:clrChange>
              <a:clrFrom>
                <a:srgbClr val="FFFFFF"/>
              </a:clrFrom>
              <a:clrTo>
                <a:srgbClr val="FFFFFF">
                  <a:alpha val="0"/>
                </a:srgbClr>
              </a:clrTo>
            </a:clrChange>
          </a:blip>
          <a:stretch>
            <a:fillRect/>
          </a:stretch>
        </p:blipFill>
        <p:spPr>
          <a:xfrm>
            <a:off x="612648" y="803545"/>
            <a:ext cx="7918704" cy="5974080"/>
          </a:xfrm>
          <a:prstGeom prst="rect">
            <a:avLst/>
          </a:prstGeom>
        </p:spPr>
      </p:pic>
      <p:sp>
        <p:nvSpPr>
          <p:cNvPr id="24" name="Rectangle 23"/>
          <p:cNvSpPr/>
          <p:nvPr/>
        </p:nvSpPr>
        <p:spPr>
          <a:xfrm>
            <a:off x="1508197" y="2460546"/>
            <a:ext cx="432174" cy="46741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574509" y="5937770"/>
            <a:ext cx="432174" cy="46741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2"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childTnLst>
                          </p:cTn>
                        </p:par>
                        <p:par>
                          <p:cTn id="23" fill="hold">
                            <p:stCondLst>
                              <p:cond delay="2500"/>
                            </p:stCondLst>
                            <p:childTnLst>
                              <p:par>
                                <p:cTn id="24" presetID="1" presetClass="exit"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0"/>
            <a:ext cx="8382000" cy="1527175"/>
          </a:xfrm>
        </p:spPr>
        <p:txBody>
          <a:bodyPr/>
          <a:lstStyle/>
          <a:p>
            <a:r>
              <a:rPr lang="en-US" dirty="0">
                <a:latin typeface="Helvetica Neue" pitchFamily="-107" charset="0"/>
              </a:rPr>
              <a:t>Healthcare </a:t>
            </a:r>
            <a:r>
              <a:rPr lang="en-US" dirty="0" smtClean="0">
                <a:latin typeface="Helvetica Neue" pitchFamily="-107" charset="0"/>
              </a:rPr>
              <a:t>Supply</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47107" name="Content Placeholder 2"/>
          <p:cNvSpPr>
            <a:spLocks noGrp="1"/>
          </p:cNvSpPr>
          <p:nvPr>
            <p:ph idx="1"/>
          </p:nvPr>
        </p:nvSpPr>
        <p:spPr>
          <a:xfrm>
            <a:off x="368300" y="1624013"/>
            <a:ext cx="8318500" cy="5043487"/>
          </a:xfrm>
        </p:spPr>
        <p:txBody>
          <a:bodyPr/>
          <a:lstStyle/>
          <a:p>
            <a:r>
              <a:rPr lang="en-US" sz="3000">
                <a:latin typeface="Arial" pitchFamily="-107" charset="0"/>
              </a:rPr>
              <a:t>Do we need licensing requirements? What problem are they intended to solve?</a:t>
            </a:r>
          </a:p>
          <a:p>
            <a:r>
              <a:rPr lang="en-US" sz="3000">
                <a:latin typeface="Arial" pitchFamily="-107" charset="0"/>
              </a:rPr>
              <a:t>Limits on market power</a:t>
            </a:r>
          </a:p>
          <a:p>
            <a:pPr lvl="1"/>
            <a:r>
              <a:rPr lang="en-US" sz="2800">
                <a:latin typeface="Arial" pitchFamily="-107" charset="0"/>
              </a:rPr>
              <a:t>Insurance companies, Medicare, and Medicaid limit reimbursements to hospitals.</a:t>
            </a:r>
          </a:p>
          <a:p>
            <a:pPr lvl="1"/>
            <a:r>
              <a:rPr lang="en-US" sz="2800">
                <a:latin typeface="Arial" pitchFamily="-107" charset="0"/>
              </a:rPr>
              <a:t>Elective procedures (Lasik, cosmetic changes) are not covered by insurance.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229600" cy="1527175"/>
          </a:xfrm>
        </p:spPr>
        <p:txBody>
          <a:bodyPr/>
          <a:lstStyle/>
          <a:p>
            <a:r>
              <a:rPr lang="en-US">
                <a:latin typeface="Arial" pitchFamily="-107" charset="0"/>
              </a:rPr>
              <a:t>Single Payer vs. Private Health Care: Canada vs. U.S.</a:t>
            </a:r>
          </a:p>
        </p:txBody>
      </p:sp>
      <p:sp>
        <p:nvSpPr>
          <p:cNvPr id="3" name="Content Placeholder 2"/>
          <p:cNvSpPr>
            <a:spLocks noGrp="1"/>
          </p:cNvSpPr>
          <p:nvPr>
            <p:ph idx="1"/>
          </p:nvPr>
        </p:nvSpPr>
        <p:spPr>
          <a:xfrm>
            <a:off x="457200" y="1712913"/>
            <a:ext cx="8382000" cy="4895850"/>
          </a:xfrm>
        </p:spPr>
        <p:txBody>
          <a:bodyPr/>
          <a:lstStyle/>
          <a:p>
            <a:r>
              <a:rPr lang="en-US" sz="2800">
                <a:latin typeface="Arial" pitchFamily="-107" charset="0"/>
              </a:rPr>
              <a:t>In the United States</a:t>
            </a:r>
          </a:p>
          <a:p>
            <a:pPr lvl="1"/>
            <a:r>
              <a:rPr lang="en-US" sz="2800">
                <a:latin typeface="Arial" pitchFamily="-107" charset="0"/>
              </a:rPr>
              <a:t>Health care rationed by price and ability to pay</a:t>
            </a:r>
          </a:p>
          <a:p>
            <a:pPr lvl="1"/>
            <a:r>
              <a:rPr lang="en-US" sz="2800">
                <a:latin typeface="Arial" pitchFamily="-107" charset="0"/>
              </a:rPr>
              <a:t>Some 35 million citizens forgo some care</a:t>
            </a:r>
          </a:p>
          <a:p>
            <a:r>
              <a:rPr lang="en-US" sz="2800">
                <a:latin typeface="Arial" pitchFamily="-107" charset="0"/>
              </a:rPr>
              <a:t>In Canada</a:t>
            </a:r>
          </a:p>
          <a:p>
            <a:pPr lvl="1"/>
            <a:r>
              <a:rPr lang="en-US" sz="2800">
                <a:latin typeface="Arial" pitchFamily="-107" charset="0"/>
              </a:rPr>
              <a:t>Single payer system</a:t>
            </a:r>
          </a:p>
          <a:p>
            <a:pPr lvl="1"/>
            <a:r>
              <a:rPr lang="en-US" sz="2800">
                <a:latin typeface="Arial" pitchFamily="-107" charset="0"/>
              </a:rPr>
              <a:t>All have access, but quantity of care is rationed (queuing, fewer doctors, limited drugs)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457200" y="0"/>
            <a:ext cx="8382000" cy="1527175"/>
          </a:xfrm>
        </p:spPr>
        <p:txBody>
          <a:bodyPr/>
          <a:lstStyle/>
          <a:p>
            <a:r>
              <a:rPr lang="en-US" dirty="0">
                <a:latin typeface="Helvetica Neue" pitchFamily="-107" charset="0"/>
              </a:rPr>
              <a:t>Case Study: Single Payer vs. Private </a:t>
            </a:r>
            <a:r>
              <a:rPr lang="en-US" dirty="0" smtClean="0">
                <a:latin typeface="Helvetica Neue" pitchFamily="-107" charset="0"/>
              </a:rPr>
              <a:t>Care</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49155" name="Content Placeholder 2"/>
          <p:cNvSpPr>
            <a:spLocks noGrp="1"/>
          </p:cNvSpPr>
          <p:nvPr>
            <p:ph idx="1"/>
          </p:nvPr>
        </p:nvSpPr>
        <p:spPr>
          <a:xfrm>
            <a:off x="368300" y="1624013"/>
            <a:ext cx="8318500" cy="5043487"/>
          </a:xfrm>
        </p:spPr>
        <p:txBody>
          <a:bodyPr/>
          <a:lstStyle/>
          <a:p>
            <a:r>
              <a:rPr lang="en-US" sz="3000">
                <a:latin typeface="Arial" pitchFamily="-107" charset="0"/>
              </a:rPr>
              <a:t>Cost cutting measures in Canada</a:t>
            </a:r>
          </a:p>
          <a:p>
            <a:pPr lvl="1"/>
            <a:r>
              <a:rPr lang="en-US" sz="2800">
                <a:latin typeface="Arial" pitchFamily="-107" charset="0"/>
              </a:rPr>
              <a:t>Government has </a:t>
            </a:r>
            <a:r>
              <a:rPr lang="en-US" sz="2800" i="1">
                <a:latin typeface="Arial" pitchFamily="-107" charset="0"/>
              </a:rPr>
              <a:t>monopsony</a:t>
            </a:r>
            <a:r>
              <a:rPr lang="en-US" sz="2800">
                <a:latin typeface="Arial" pitchFamily="-107" charset="0"/>
              </a:rPr>
              <a:t> power</a:t>
            </a:r>
          </a:p>
          <a:p>
            <a:pPr lvl="1"/>
            <a:r>
              <a:rPr lang="en-US" sz="2800">
                <a:latin typeface="Arial" pitchFamily="-107" charset="0"/>
              </a:rPr>
              <a:t>Sets rates paid to medical providers</a:t>
            </a:r>
          </a:p>
          <a:p>
            <a:pPr lvl="1"/>
            <a:r>
              <a:rPr lang="en-US" sz="2800">
                <a:latin typeface="Arial" pitchFamily="-107" charset="0"/>
              </a:rPr>
              <a:t>Private practices are illegal</a:t>
            </a:r>
          </a:p>
          <a:p>
            <a:pPr lvl="1"/>
            <a:r>
              <a:rPr lang="en-US" sz="2800">
                <a:latin typeface="Arial" pitchFamily="-107" charset="0"/>
              </a:rPr>
              <a:t>Hospitals receive grants to cover costs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382000" cy="1527175"/>
          </a:xfrm>
        </p:spPr>
        <p:txBody>
          <a:bodyPr/>
          <a:lstStyle/>
          <a:p>
            <a:r>
              <a:rPr lang="en-US" dirty="0">
                <a:latin typeface="Helvetica Neue" pitchFamily="-107" charset="0"/>
              </a:rPr>
              <a:t>Case Study: Single Payer vs. Private </a:t>
            </a:r>
            <a:r>
              <a:rPr lang="en-US" dirty="0" smtClean="0">
                <a:latin typeface="Helvetica Neue" pitchFamily="-107" charset="0"/>
              </a:rPr>
              <a:t>Care</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50179" name="Content Placeholder 2"/>
          <p:cNvSpPr>
            <a:spLocks noGrp="1"/>
          </p:cNvSpPr>
          <p:nvPr>
            <p:ph idx="1"/>
          </p:nvPr>
        </p:nvSpPr>
        <p:spPr>
          <a:xfrm>
            <a:off x="368300" y="1624013"/>
            <a:ext cx="8318500" cy="5043487"/>
          </a:xfrm>
        </p:spPr>
        <p:txBody>
          <a:bodyPr/>
          <a:lstStyle/>
          <a:p>
            <a:r>
              <a:rPr lang="en-US" sz="3000" dirty="0">
                <a:latin typeface="Arial" pitchFamily="-107" charset="0"/>
              </a:rPr>
              <a:t>Canadian government pays about 70% of all medical expenses.</a:t>
            </a:r>
          </a:p>
          <a:p>
            <a:pPr lvl="1"/>
            <a:r>
              <a:rPr lang="en-US" sz="2800" dirty="0">
                <a:latin typeface="Arial" pitchFamily="-107" charset="0"/>
              </a:rPr>
              <a:t>Prescription medications, long-term care, physical therapy, and dental care covered with private insurance.</a:t>
            </a:r>
          </a:p>
          <a:p>
            <a:r>
              <a:rPr lang="en-US" sz="3000" dirty="0">
                <a:latin typeface="Arial" pitchFamily="-107" charset="0"/>
              </a:rPr>
              <a:t>Results of these cost-cutting measures</a:t>
            </a:r>
          </a:p>
          <a:p>
            <a:pPr lvl="1"/>
            <a:r>
              <a:rPr lang="en-US" sz="2800" dirty="0">
                <a:latin typeface="Arial" pitchFamily="-107" charset="0"/>
              </a:rPr>
              <a:t>Canadian patients often seek treatment in United States for non-life-threatening treatments.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90538" y="-17463"/>
            <a:ext cx="8229600" cy="768351"/>
          </a:xfrm>
        </p:spPr>
        <p:txBody>
          <a:bodyPr/>
          <a:lstStyle/>
          <a:p>
            <a:r>
              <a:rPr lang="en-US">
                <a:latin typeface="Arial" pitchFamily="-107" charset="0"/>
              </a:rPr>
              <a:t>Canada vs. U.S.: Outcomes</a:t>
            </a:r>
          </a:p>
        </p:txBody>
      </p:sp>
      <p:graphicFrame>
        <p:nvGraphicFramePr>
          <p:cNvPr id="5" name="Table 4"/>
          <p:cNvGraphicFramePr>
            <a:graphicFrameLocks noGrp="1"/>
          </p:cNvGraphicFramePr>
          <p:nvPr/>
        </p:nvGraphicFramePr>
        <p:xfrm>
          <a:off x="115888" y="990600"/>
          <a:ext cx="8883650" cy="5532439"/>
        </p:xfrm>
        <a:graphic>
          <a:graphicData uri="http://schemas.openxmlformats.org/drawingml/2006/table">
            <a:tbl>
              <a:tblPr/>
              <a:tblGrid>
                <a:gridCol w="3333750"/>
                <a:gridCol w="2841625"/>
                <a:gridCol w="2708275"/>
              </a:tblGrid>
              <a:tr h="539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a:ln>
                          <a:noFill/>
                        </a:ln>
                        <a:solidFill>
                          <a:srgbClr val="FFFFFF"/>
                        </a:solidFill>
                        <a:effectLst/>
                        <a:latin typeface="Arial" pitchFamily="-107" charset="0"/>
                        <a:ea typeface="MS PGothic" pitchFamily="34" charset="-128"/>
                        <a:cs typeface="MS PGothic" pitchFamily="34" charset="-128"/>
                      </a:endParaRP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rgbClr val="FFFFFF"/>
                          </a:solidFill>
                          <a:effectLst/>
                          <a:latin typeface="Arial" pitchFamily="-107" charset="0"/>
                          <a:ea typeface="MS PGothic" pitchFamily="34" charset="-128"/>
                          <a:cs typeface="MS PGothic" pitchFamily="34" charset="-128"/>
                        </a:rPr>
                        <a:t>United States</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rgbClr val="FFFFFF"/>
                          </a:solidFill>
                          <a:effectLst/>
                          <a:latin typeface="Arial" pitchFamily="-107" charset="0"/>
                          <a:ea typeface="MS PGothic" pitchFamily="34" charset="-128"/>
                          <a:cs typeface="MS PGothic" pitchFamily="34" charset="-128"/>
                        </a:rPr>
                        <a:t>Canada</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9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Population</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315 million</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35 million</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44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Per capita spending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(total: priv. and pub.)</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$8,223</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$4,555</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9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 of GDP</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17.6%</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11.4%</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39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Life expectancy</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78.8</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81.7</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44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Infant mortality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(per live 1,000 births)</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6.2</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4.7</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397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Obesity</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35.3%</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25.4%</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44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 Doctors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(per 1,000 people)</a:t>
                      </a:r>
                    </a:p>
                  </a:txBody>
                  <a:tcPr marL="91449" marR="914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Arial" pitchFamily="-107" charset="0"/>
                          <a:ea typeface="MS PGothic" pitchFamily="34" charset="-128"/>
                          <a:cs typeface="MS PGothic" pitchFamily="34" charset="-128"/>
                        </a:rPr>
                        <a:t>2.5</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000000"/>
                          </a:solidFill>
                          <a:effectLst/>
                          <a:latin typeface="Arial" pitchFamily="-107" charset="0"/>
                          <a:ea typeface="MS PGothic" pitchFamily="34" charset="-128"/>
                          <a:cs typeface="MS PGothic" pitchFamily="34" charset="-128"/>
                        </a:rPr>
                        <a:t>2.1</a:t>
                      </a:r>
                    </a:p>
                  </a:txBody>
                  <a:tcPr marL="91449" marR="914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0"/>
            <a:ext cx="8382000" cy="1527175"/>
          </a:xfrm>
        </p:spPr>
        <p:txBody>
          <a:bodyPr/>
          <a:lstStyle/>
          <a:p>
            <a:r>
              <a:rPr lang="en-US" dirty="0">
                <a:latin typeface="Helvetica Neue" pitchFamily="-107" charset="0"/>
              </a:rPr>
              <a:t>Human Organ </a:t>
            </a:r>
            <a:r>
              <a:rPr lang="en-US" dirty="0" smtClean="0">
                <a:latin typeface="Helvetica Neue" pitchFamily="-107" charset="0"/>
              </a:rPr>
              <a:t>Shortage</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52227" name="Content Placeholder 2"/>
          <p:cNvSpPr>
            <a:spLocks noGrp="1"/>
          </p:cNvSpPr>
          <p:nvPr>
            <p:ph idx="1"/>
          </p:nvPr>
        </p:nvSpPr>
        <p:spPr>
          <a:xfrm>
            <a:off x="368300" y="1624013"/>
            <a:ext cx="8166100" cy="5043487"/>
          </a:xfrm>
        </p:spPr>
        <p:txBody>
          <a:bodyPr/>
          <a:lstStyle/>
          <a:p>
            <a:r>
              <a:rPr lang="en-US" sz="3000">
                <a:latin typeface="Arial" pitchFamily="-107" charset="0"/>
              </a:rPr>
              <a:t>In the United States it is illegal to buy and sell organs. What are two unintended consequences?</a:t>
            </a:r>
          </a:p>
          <a:p>
            <a:pPr lvl="1"/>
            <a:r>
              <a:rPr lang="en-US" sz="2800">
                <a:latin typeface="Arial" pitchFamily="-107" charset="0"/>
              </a:rPr>
              <a:t>A shortage so some people die: 7,000 each year</a:t>
            </a:r>
          </a:p>
          <a:p>
            <a:pPr lvl="1"/>
            <a:r>
              <a:rPr lang="en-US" sz="2800">
                <a:latin typeface="Arial" pitchFamily="-107" charset="0"/>
              </a:rPr>
              <a:t>Black market in organs develops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6" name="Title 6"/>
          <p:cNvSpPr>
            <a:spLocks noGrp="1"/>
          </p:cNvSpPr>
          <p:nvPr>
            <p:ph type="title"/>
          </p:nvPr>
        </p:nvSpPr>
        <p:spPr>
          <a:xfrm>
            <a:off x="317515" y="-16933"/>
            <a:ext cx="8826485" cy="768096"/>
          </a:xfrm>
        </p:spPr>
        <p:txBody>
          <a:bodyPr/>
          <a:lstStyle/>
          <a:p>
            <a:r>
              <a:rPr lang="en-US" dirty="0">
                <a:latin typeface="Helvetica Neue" pitchFamily="-107" charset="0"/>
              </a:rPr>
              <a:t>Supply and Demand</a:t>
            </a:r>
            <a:r>
              <a:rPr lang="en-US" dirty="0" smtClean="0">
                <a:latin typeface="Helvetica Neue" pitchFamily="-107" charset="0"/>
              </a:rPr>
              <a:t> for </a:t>
            </a:r>
            <a:r>
              <a:rPr lang="en-US" dirty="0">
                <a:latin typeface="Helvetica Neue" pitchFamily="-107" charset="0"/>
              </a:rPr>
              <a:t>Organs</a:t>
            </a:r>
            <a:endParaRPr lang="en-US" dirty="0">
              <a:latin typeface="Arial" pitchFamily="-107" charset="0"/>
            </a:endParaRPr>
          </a:p>
        </p:txBody>
      </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2242502" y="1748282"/>
            <a:ext cx="554736" cy="4187952"/>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tretch>
            <a:fillRect/>
          </a:stretch>
        </p:blipFill>
        <p:spPr>
          <a:xfrm>
            <a:off x="2246478" y="4902711"/>
            <a:ext cx="2139696" cy="1036320"/>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1177779" y="1648459"/>
            <a:ext cx="3846576" cy="4559808"/>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2489087" y="1199323"/>
            <a:ext cx="3218688" cy="4754880"/>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2767422" y="3021966"/>
            <a:ext cx="5876544" cy="2932176"/>
          </a:xfrm>
          <a:prstGeom prst="rect">
            <a:avLst/>
          </a:prstGeom>
        </p:spPr>
      </p:pic>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4296921" y="4834702"/>
            <a:ext cx="377952" cy="268224"/>
          </a:xfrm>
          <a:prstGeom prst="rect">
            <a:avLst/>
          </a:prstGeom>
        </p:spPr>
      </p:pic>
      <p:pic>
        <p:nvPicPr>
          <p:cNvPr id="17" name="Picture 16"/>
          <p:cNvPicPr>
            <a:picLocks noChangeAspect="1"/>
          </p:cNvPicPr>
          <p:nvPr/>
        </p:nvPicPr>
        <p:blipFill>
          <a:blip r:embed="rId9">
            <a:clrChange>
              <a:clrFrom>
                <a:srgbClr val="FFFFFF"/>
              </a:clrFrom>
              <a:clrTo>
                <a:srgbClr val="FFFFFF">
                  <a:alpha val="0"/>
                </a:srgbClr>
              </a:clrTo>
            </a:clrChange>
          </a:blip>
          <a:stretch>
            <a:fillRect/>
          </a:stretch>
        </p:blipFill>
        <p:spPr>
          <a:xfrm>
            <a:off x="2758981" y="1227836"/>
            <a:ext cx="1444752" cy="4712208"/>
          </a:xfrm>
          <a:prstGeom prst="rect">
            <a:avLst/>
          </a:prstGeom>
        </p:spPr>
      </p:pic>
      <p:pic>
        <p:nvPicPr>
          <p:cNvPr id="18" name="Picture 17"/>
          <p:cNvPicPr>
            <a:picLocks noChangeAspect="1"/>
          </p:cNvPicPr>
          <p:nvPr/>
        </p:nvPicPr>
        <p:blipFill>
          <a:blip r:embed="rId10">
            <a:clrChange>
              <a:clrFrom>
                <a:srgbClr val="FFFFFF"/>
              </a:clrFrom>
              <a:clrTo>
                <a:srgbClr val="FFFFFF">
                  <a:alpha val="0"/>
                </a:srgbClr>
              </a:clrTo>
            </a:clrChange>
          </a:blip>
          <a:stretch>
            <a:fillRect/>
          </a:stretch>
        </p:blipFill>
        <p:spPr>
          <a:xfrm>
            <a:off x="2728620" y="1641407"/>
            <a:ext cx="1993392" cy="225552"/>
          </a:xfrm>
          <a:prstGeom prst="rect">
            <a:avLst/>
          </a:prstGeom>
        </p:spPr>
      </p:pic>
      <p:pic>
        <p:nvPicPr>
          <p:cNvPr id="19" name="Picture 18"/>
          <p:cNvPicPr>
            <a:picLocks noChangeAspect="1"/>
          </p:cNvPicPr>
          <p:nvPr/>
        </p:nvPicPr>
        <p:blipFill>
          <a:blip r:embed="rId11">
            <a:clrChange>
              <a:clrFrom>
                <a:srgbClr val="FFFFFF"/>
              </a:clrFrom>
              <a:clrTo>
                <a:srgbClr val="FFFFFF">
                  <a:alpha val="0"/>
                </a:srgbClr>
              </a:clrTo>
            </a:clrChange>
          </a:blip>
          <a:stretch>
            <a:fillRect/>
          </a:stretch>
        </p:blipFill>
        <p:spPr>
          <a:xfrm>
            <a:off x="2736236" y="6254629"/>
            <a:ext cx="2322576" cy="542544"/>
          </a:xfrm>
          <a:prstGeom prst="rect">
            <a:avLst/>
          </a:prstGeom>
        </p:spPr>
      </p:pic>
      <p:pic>
        <p:nvPicPr>
          <p:cNvPr id="20" name="Picture 19" descr="A graph showing the supply and demand for human kidneys. The x axis is labeled with Quantity (human kidneys) and the y axis is labeled with Price (human kidneys). There is one demand curve and 2 supply curves. The competitive supply curve intersects the demand curve at equilibrium point E subscript 1 where quantity is Q subscript 1 and price is 15,000 dollars. The restricted supply curve intersects the demand curve at equilibrium point E subscript 2 where quantity is Q subscript S and price is 125,000 dollars. E subscript 2 is the black market. A curly bracket shows that from Q subscript S to Q subscript D there is a shortage of organs at P subscript 0. "/>
          <p:cNvPicPr>
            <a:picLocks noChangeAspect="1"/>
          </p:cNvPicPr>
          <p:nvPr/>
        </p:nvPicPr>
        <p:blipFill>
          <a:blip r:embed="rId12">
            <a:clrChange>
              <a:clrFrom>
                <a:srgbClr val="FFFFFF"/>
              </a:clrFrom>
              <a:clrTo>
                <a:srgbClr val="FFFFFF">
                  <a:alpha val="0"/>
                </a:srgbClr>
              </a:clrTo>
            </a:clrChange>
          </a:blip>
          <a:stretch>
            <a:fillRect/>
          </a:stretch>
        </p:blipFill>
        <p:spPr>
          <a:xfrm>
            <a:off x="405384" y="883920"/>
            <a:ext cx="8333232"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57200" y="0"/>
            <a:ext cx="8382000" cy="1527175"/>
          </a:xfrm>
        </p:spPr>
        <p:txBody>
          <a:bodyPr/>
          <a:lstStyle/>
          <a:p>
            <a:r>
              <a:rPr lang="en-US" dirty="0">
                <a:latin typeface="Helvetica Neue" pitchFamily="-107" charset="0"/>
              </a:rPr>
              <a:t>Human Organ </a:t>
            </a:r>
            <a:r>
              <a:rPr lang="en-US" dirty="0" smtClean="0">
                <a:latin typeface="Helvetica Neue" pitchFamily="-107" charset="0"/>
              </a:rPr>
              <a:t>Shortage</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54275" name="Content Placeholder 2"/>
          <p:cNvSpPr>
            <a:spLocks noGrp="1"/>
          </p:cNvSpPr>
          <p:nvPr>
            <p:ph idx="1"/>
          </p:nvPr>
        </p:nvSpPr>
        <p:spPr>
          <a:xfrm>
            <a:off x="368300" y="1624013"/>
            <a:ext cx="8318500" cy="5043487"/>
          </a:xfrm>
        </p:spPr>
        <p:txBody>
          <a:bodyPr/>
          <a:lstStyle/>
          <a:p>
            <a:r>
              <a:rPr lang="en-US" sz="3000">
                <a:latin typeface="Arial" pitchFamily="-107" charset="0"/>
              </a:rPr>
              <a:t>Should we allow people to sell their organs?</a:t>
            </a:r>
          </a:p>
          <a:p>
            <a:pPr lvl="1"/>
            <a:r>
              <a:rPr lang="en-US" sz="2800">
                <a:latin typeface="Arial" pitchFamily="-107" charset="0"/>
              </a:rPr>
              <a:t>The good:</a:t>
            </a:r>
          </a:p>
          <a:p>
            <a:pPr lvl="2"/>
            <a:r>
              <a:rPr lang="en-US" sz="2600">
                <a:latin typeface="Arial" pitchFamily="-107" charset="0"/>
              </a:rPr>
              <a:t>more donors so fewer people die</a:t>
            </a:r>
          </a:p>
          <a:p>
            <a:pPr lvl="2"/>
            <a:r>
              <a:rPr lang="en-US" sz="2600">
                <a:latin typeface="Arial" pitchFamily="-107" charset="0"/>
              </a:rPr>
              <a:t>eliminate the black market</a:t>
            </a:r>
          </a:p>
          <a:p>
            <a:pPr lvl="2"/>
            <a:r>
              <a:rPr lang="en-US" sz="2600">
                <a:latin typeface="Arial" pitchFamily="-107" charset="0"/>
              </a:rPr>
              <a:t>lower costs: transplant vs. long-term care</a:t>
            </a:r>
          </a:p>
          <a:p>
            <a:pPr lvl="1"/>
            <a:r>
              <a:rPr lang="en-US" sz="2800">
                <a:latin typeface="Arial" pitchFamily="-107" charset="0"/>
              </a:rPr>
              <a:t>The bad: </a:t>
            </a:r>
          </a:p>
          <a:p>
            <a:pPr lvl="2"/>
            <a:r>
              <a:rPr lang="en-US" sz="2600">
                <a:latin typeface="Arial" pitchFamily="-107"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382000" cy="1527175"/>
          </a:xfrm>
        </p:spPr>
        <p:txBody>
          <a:bodyPr/>
          <a:lstStyle/>
          <a:p>
            <a:r>
              <a:rPr lang="en-US" dirty="0">
                <a:latin typeface="Arial" pitchFamily="-107" charset="0"/>
              </a:rPr>
              <a:t>Issues in the Healthcare Industry: </a:t>
            </a:r>
            <a:r>
              <a:rPr lang="en-US" dirty="0" smtClean="0">
                <a:latin typeface="Arial" pitchFamily="-107" charset="0"/>
              </a:rPr>
              <a:t>Expenditure</a:t>
            </a:r>
            <a:r>
              <a:rPr lang="en-US" altLang="x-none" dirty="0">
                <a:latin typeface="Arial" charset="0"/>
                <a:ea typeface="MS PGothic" charset="-128"/>
                <a:cs typeface="Arial" charset="0"/>
              </a:rPr>
              <a:t>—</a:t>
            </a:r>
            <a:r>
              <a:rPr lang="en-US" dirty="0" smtClean="0">
                <a:latin typeface="Arial" pitchFamily="-107" charset="0"/>
              </a:rPr>
              <a:t>2 </a:t>
            </a:r>
            <a:endParaRPr lang="en-US" dirty="0">
              <a:latin typeface="Helvetica Neue" pitchFamily="-107" charset="0"/>
            </a:endParaRPr>
          </a:p>
        </p:txBody>
      </p:sp>
      <p:sp>
        <p:nvSpPr>
          <p:cNvPr id="12291" name="Content Placeholder 2"/>
          <p:cNvSpPr>
            <a:spLocks noGrp="1"/>
          </p:cNvSpPr>
          <p:nvPr>
            <p:ph idx="1"/>
          </p:nvPr>
        </p:nvSpPr>
        <p:spPr>
          <a:xfrm>
            <a:off x="368300" y="1624013"/>
            <a:ext cx="8318500" cy="5043487"/>
          </a:xfrm>
        </p:spPr>
        <p:txBody>
          <a:bodyPr/>
          <a:lstStyle/>
          <a:p>
            <a:r>
              <a:rPr lang="en-US" sz="3000" dirty="0">
                <a:latin typeface="Arial" pitchFamily="-107" charset="0"/>
              </a:rPr>
              <a:t>Why does health care take up so much of our budget?</a:t>
            </a:r>
          </a:p>
          <a:p>
            <a:pPr marL="514350" indent="-514350">
              <a:buFont typeface="+mj-lt"/>
              <a:buAutoNum type="arabicPeriod"/>
            </a:pPr>
            <a:r>
              <a:rPr lang="en-US" sz="2800" dirty="0">
                <a:latin typeface="Arial" pitchFamily="-107" charset="0"/>
              </a:rPr>
              <a:t>  Private health insurance</a:t>
            </a:r>
          </a:p>
          <a:p>
            <a:pPr lvl="1"/>
            <a:r>
              <a:rPr lang="en-US" sz="2600" dirty="0">
                <a:latin typeface="Arial" pitchFamily="-107" charset="0"/>
              </a:rPr>
              <a:t>Patients agree to additional tests or visits, and doctors are willing to order more tests.</a:t>
            </a:r>
          </a:p>
          <a:p>
            <a:pPr marL="514350" indent="-514350">
              <a:buFont typeface="+mj-lt"/>
              <a:buAutoNum type="arabicPeriod"/>
            </a:pPr>
            <a:r>
              <a:rPr lang="en-US" sz="2800" dirty="0">
                <a:latin typeface="Arial" pitchFamily="-107" charset="0"/>
              </a:rPr>
              <a:t>Medicare and Medicaid</a:t>
            </a:r>
          </a:p>
          <a:p>
            <a:pPr lvl="1"/>
            <a:r>
              <a:rPr lang="en-US" sz="2600" dirty="0">
                <a:latin typeface="Arial" pitchFamily="-107" charset="0"/>
              </a:rPr>
              <a:t>Increased demand by providing coverage to elderly and poor leads to higher prices.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0"/>
            <a:ext cx="8382000" cy="1527175"/>
          </a:xfrm>
        </p:spPr>
        <p:txBody>
          <a:bodyPr/>
          <a:lstStyle/>
          <a:p>
            <a:r>
              <a:rPr lang="en-US" dirty="0">
                <a:latin typeface="Helvetica Neue" pitchFamily="-107" charset="0"/>
              </a:rPr>
              <a:t>Human Organ </a:t>
            </a:r>
            <a:r>
              <a:rPr lang="en-US" dirty="0" smtClean="0">
                <a:latin typeface="Helvetica Neue" pitchFamily="-107" charset="0"/>
              </a:rPr>
              <a:t>Shortage</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55299" name="Content Placeholder 2"/>
          <p:cNvSpPr>
            <a:spLocks noGrp="1"/>
          </p:cNvSpPr>
          <p:nvPr>
            <p:ph idx="1"/>
          </p:nvPr>
        </p:nvSpPr>
        <p:spPr>
          <a:xfrm>
            <a:off x="368300" y="1624013"/>
            <a:ext cx="8318500" cy="5043487"/>
          </a:xfrm>
        </p:spPr>
        <p:txBody>
          <a:bodyPr/>
          <a:lstStyle/>
          <a:p>
            <a:r>
              <a:rPr lang="en-US" sz="3000">
                <a:latin typeface="Arial" pitchFamily="-107" charset="0"/>
              </a:rPr>
              <a:t>Alternatives:</a:t>
            </a:r>
          </a:p>
          <a:p>
            <a:pPr lvl="1"/>
            <a:r>
              <a:rPr lang="en-US" sz="2800">
                <a:latin typeface="Arial" pitchFamily="-107" charset="0"/>
              </a:rPr>
              <a:t>Rather than money, receive tax deductions, college scholarships, or guaranteed health care</a:t>
            </a:r>
          </a:p>
          <a:p>
            <a:pPr lvl="1"/>
            <a:r>
              <a:rPr lang="en-US" sz="2800">
                <a:latin typeface="Arial" pitchFamily="-107" charset="0"/>
              </a:rPr>
              <a:t>Switch from an opt-in system to an opt-out system</a:t>
            </a:r>
          </a:p>
          <a:p>
            <a:pPr lvl="1"/>
            <a:r>
              <a:rPr lang="en-US" sz="2800">
                <a:latin typeface="Arial" pitchFamily="-107" charset="0"/>
              </a:rPr>
              <a:t>Kidney exchanges have seen some success</a:t>
            </a:r>
          </a:p>
          <a:p>
            <a:pPr lvl="1"/>
            <a:r>
              <a:rPr lang="en-US" sz="2800">
                <a:latin typeface="Arial" pitchFamily="-107" charset="0"/>
              </a:rPr>
              <a:t>In long term, artificial organs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457200" y="0"/>
            <a:ext cx="8382000" cy="1527175"/>
          </a:xfrm>
        </p:spPr>
        <p:txBody>
          <a:bodyPr/>
          <a:lstStyle/>
          <a:p>
            <a:r>
              <a:rPr lang="en-US">
                <a:latin typeface="Helvetica Neue" pitchFamily="-107" charset="0"/>
              </a:rPr>
              <a:t>Conclusion</a:t>
            </a:r>
          </a:p>
        </p:txBody>
      </p:sp>
      <p:sp>
        <p:nvSpPr>
          <p:cNvPr id="70659" name="Content Placeholder 2"/>
          <p:cNvSpPr>
            <a:spLocks noGrp="1"/>
          </p:cNvSpPr>
          <p:nvPr>
            <p:ph idx="1"/>
          </p:nvPr>
        </p:nvSpPr>
        <p:spPr>
          <a:xfrm>
            <a:off x="368300" y="1624013"/>
            <a:ext cx="8318500" cy="5043487"/>
          </a:xfrm>
        </p:spPr>
        <p:txBody>
          <a:bodyPr/>
          <a:lstStyle/>
          <a:p>
            <a:r>
              <a:rPr lang="en-US" sz="2800">
                <a:latin typeface="Arial" pitchFamily="-107" charset="0"/>
              </a:rPr>
              <a:t>Study of health care combines both micro (individual behavior) and macro analysis (expenditure).</a:t>
            </a:r>
          </a:p>
          <a:p>
            <a:r>
              <a:rPr lang="en-US" sz="2800">
                <a:latin typeface="Arial" pitchFamily="-107" charset="0"/>
              </a:rPr>
              <a:t>Different from other goods we consume</a:t>
            </a:r>
          </a:p>
          <a:p>
            <a:pPr lvl="1"/>
            <a:r>
              <a:rPr lang="en-US" sz="2800">
                <a:latin typeface="Arial" pitchFamily="-107" charset="0"/>
              </a:rPr>
              <a:t>Third party payments change incentives</a:t>
            </a:r>
          </a:p>
          <a:p>
            <a:pPr lvl="1"/>
            <a:r>
              <a:rPr lang="en-US" sz="2800">
                <a:latin typeface="Arial" pitchFamily="-107" charset="0"/>
              </a:rPr>
              <a:t>Unavoidable part of our lives</a:t>
            </a:r>
          </a:p>
          <a:p>
            <a:r>
              <a:rPr lang="en-US" sz="2800">
                <a:latin typeface="Arial" pitchFamily="-107" charset="0"/>
              </a:rPr>
              <a:t>Similar to other goods</a:t>
            </a:r>
          </a:p>
          <a:p>
            <a:pPr lvl="1"/>
            <a:r>
              <a:rPr lang="en-US" sz="2800">
                <a:latin typeface="Arial" pitchFamily="-107" charset="0"/>
              </a:rPr>
              <a:t>Health care is still a scarce good</a:t>
            </a:r>
          </a:p>
          <a:p>
            <a:pPr lvl="1"/>
            <a:r>
              <a:rPr lang="en-US" sz="2800">
                <a:latin typeface="Arial" pitchFamily="-107" charset="0"/>
              </a:rPr>
              <a:t>We must figure out a way to ration health care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382000" cy="1527175"/>
          </a:xfrm>
        </p:spPr>
        <p:txBody>
          <a:bodyPr/>
          <a:lstStyle/>
          <a:p>
            <a:r>
              <a:rPr lang="en-US" dirty="0">
                <a:latin typeface="Arial" pitchFamily="-107" charset="0"/>
              </a:rPr>
              <a:t>Issues in the Healthcare Industry: </a:t>
            </a:r>
            <a:r>
              <a:rPr lang="en-US" dirty="0" smtClean="0">
                <a:latin typeface="Arial" pitchFamily="-107" charset="0"/>
              </a:rPr>
              <a:t>Expenditure</a:t>
            </a:r>
            <a:r>
              <a:rPr lang="en-US" altLang="x-none" dirty="0">
                <a:latin typeface="Arial" charset="0"/>
                <a:ea typeface="MS PGothic" charset="-128"/>
                <a:cs typeface="Arial" charset="0"/>
              </a:rPr>
              <a:t>—</a:t>
            </a:r>
            <a:r>
              <a:rPr lang="en-US" dirty="0" smtClean="0">
                <a:latin typeface="Arial" pitchFamily="-107" charset="0"/>
              </a:rPr>
              <a:t>3 </a:t>
            </a:r>
            <a:endParaRPr lang="en-US" dirty="0">
              <a:latin typeface="Helvetica Neue" pitchFamily="-107" charset="0"/>
            </a:endParaRPr>
          </a:p>
        </p:txBody>
      </p:sp>
      <p:sp>
        <p:nvSpPr>
          <p:cNvPr id="12291" name="Content Placeholder 2"/>
          <p:cNvSpPr>
            <a:spLocks noGrp="1"/>
          </p:cNvSpPr>
          <p:nvPr>
            <p:ph idx="1"/>
          </p:nvPr>
        </p:nvSpPr>
        <p:spPr>
          <a:xfrm>
            <a:off x="368300" y="1624013"/>
            <a:ext cx="8318500" cy="5043487"/>
          </a:xfrm>
        </p:spPr>
        <p:txBody>
          <a:bodyPr/>
          <a:lstStyle/>
          <a:p>
            <a:pPr>
              <a:buFont typeface="Arial" pitchFamily="34" charset="0"/>
              <a:buChar char="•"/>
              <a:defRPr/>
            </a:pPr>
            <a:r>
              <a:rPr lang="en-US" sz="3000" dirty="0"/>
              <a:t>Why does health care take up so much of our budget</a:t>
            </a:r>
            <a:r>
              <a:rPr lang="en-US" sz="3000" dirty="0" smtClean="0"/>
              <a:t>?</a:t>
            </a:r>
          </a:p>
          <a:p>
            <a:pPr marL="514350" indent="-514350">
              <a:buFont typeface="+mj-lt"/>
              <a:buAutoNum type="arabicPeriod" startAt="3"/>
              <a:defRPr/>
            </a:pPr>
            <a:r>
              <a:rPr lang="en-US" altLang="en-US" sz="2800" dirty="0" smtClean="0">
                <a:latin typeface="Arial" pitchFamily="34" charset="0"/>
              </a:rPr>
              <a:t>The number of uninsured</a:t>
            </a:r>
          </a:p>
          <a:p>
            <a:pPr marL="914400" lvl="1" indent="-514350">
              <a:buFont typeface="Arial" pitchFamily="34" charset="0"/>
              <a:buChar char="–"/>
              <a:defRPr/>
            </a:pPr>
            <a:r>
              <a:rPr lang="en-US" altLang="en-US" sz="2600" dirty="0" smtClean="0">
                <a:latin typeface="Arial" pitchFamily="34" charset="0"/>
              </a:rPr>
              <a:t>The uninsured tend to delay treatment and use emergency care.</a:t>
            </a:r>
          </a:p>
          <a:p>
            <a:pPr marL="514350" indent="-514350">
              <a:buFont typeface="+mj-lt"/>
              <a:buAutoNum type="arabicPeriod" startAt="3"/>
              <a:defRPr/>
            </a:pPr>
            <a:r>
              <a:rPr lang="en-US" sz="2800" dirty="0" smtClean="0">
                <a:latin typeface="Arial" pitchFamily="34" charset="0"/>
              </a:rPr>
              <a:t>Demand for health care is very inelastic</a:t>
            </a:r>
          </a:p>
          <a:p>
            <a:pPr lvl="1">
              <a:buFont typeface="Arial" pitchFamily="34" charset="0"/>
              <a:buChar char="–"/>
              <a:defRPr/>
            </a:pPr>
            <a:r>
              <a:rPr lang="en-US" sz="2600" dirty="0" smtClean="0">
                <a:latin typeface="Arial" pitchFamily="34" charset="0"/>
              </a:rPr>
              <a:t>Without competition, providers can charge what they want.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382000" cy="1527175"/>
          </a:xfrm>
        </p:spPr>
        <p:txBody>
          <a:bodyPr/>
          <a:lstStyle/>
          <a:p>
            <a:r>
              <a:rPr lang="en-US" dirty="0">
                <a:latin typeface="Arial" pitchFamily="-107" charset="0"/>
              </a:rPr>
              <a:t>Issues in the Healthcare Industry: </a:t>
            </a:r>
            <a:r>
              <a:rPr lang="en-US" dirty="0" smtClean="0">
                <a:latin typeface="Arial" pitchFamily="-107" charset="0"/>
              </a:rPr>
              <a:t>Expenditure</a:t>
            </a:r>
            <a:r>
              <a:rPr lang="en-US" altLang="x-none" dirty="0">
                <a:latin typeface="Arial" charset="0"/>
                <a:ea typeface="MS PGothic" charset="-128"/>
                <a:cs typeface="Arial" charset="0"/>
              </a:rPr>
              <a:t>—</a:t>
            </a:r>
            <a:r>
              <a:rPr lang="en-US" dirty="0" smtClean="0">
                <a:latin typeface="Arial" pitchFamily="-107" charset="0"/>
              </a:rPr>
              <a:t>4 </a:t>
            </a:r>
            <a:endParaRPr lang="en-US" dirty="0">
              <a:latin typeface="Helvetica Neue" pitchFamily="-107" charset="0"/>
            </a:endParaRPr>
          </a:p>
        </p:txBody>
      </p:sp>
      <p:sp>
        <p:nvSpPr>
          <p:cNvPr id="12291" name="Content Placeholder 2"/>
          <p:cNvSpPr>
            <a:spLocks noGrp="1"/>
          </p:cNvSpPr>
          <p:nvPr>
            <p:ph idx="1"/>
          </p:nvPr>
        </p:nvSpPr>
        <p:spPr>
          <a:xfrm>
            <a:off x="368300" y="1624013"/>
            <a:ext cx="8318500" cy="5043487"/>
          </a:xfrm>
        </p:spPr>
        <p:txBody>
          <a:bodyPr/>
          <a:lstStyle/>
          <a:p>
            <a:pPr>
              <a:buFont typeface="Arial" pitchFamily="34" charset="0"/>
              <a:buChar char="•"/>
              <a:defRPr/>
            </a:pPr>
            <a:r>
              <a:rPr lang="en-US" sz="3000" dirty="0"/>
              <a:t>Why does health care take up so much of our budget</a:t>
            </a:r>
            <a:r>
              <a:rPr lang="en-US" sz="3000" dirty="0" smtClean="0"/>
              <a:t>?</a:t>
            </a:r>
          </a:p>
          <a:p>
            <a:pPr marL="514350" indent="-514350">
              <a:buFont typeface="+mj-lt"/>
              <a:buAutoNum type="arabicPeriod" startAt="5"/>
              <a:defRPr/>
            </a:pPr>
            <a:r>
              <a:rPr lang="en-US" altLang="en-US" sz="2800" dirty="0" smtClean="0">
                <a:latin typeface="Arial" pitchFamily="34" charset="0"/>
              </a:rPr>
              <a:t>People are not proactive about their health</a:t>
            </a:r>
          </a:p>
          <a:p>
            <a:pPr marL="514350" indent="-514350">
              <a:buFont typeface="+mj-lt"/>
              <a:buAutoNum type="arabicPeriod" startAt="5"/>
              <a:defRPr/>
            </a:pPr>
            <a:r>
              <a:rPr lang="en-US" sz="2800" dirty="0" smtClean="0">
                <a:latin typeface="Arial" pitchFamily="34" charset="0"/>
              </a:rPr>
              <a:t>End of life efforts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382000" cy="1527175"/>
          </a:xfrm>
        </p:spPr>
        <p:txBody>
          <a:bodyPr/>
          <a:lstStyle/>
          <a:p>
            <a:r>
              <a:rPr lang="en-US" sz="4000" dirty="0">
                <a:latin typeface="Arial" pitchFamily="-107" charset="0"/>
              </a:rPr>
              <a:t>Issues in the Healthcare Industry: </a:t>
            </a:r>
            <a:r>
              <a:rPr lang="en-US" sz="4000" dirty="0">
                <a:latin typeface="Helvetica Neue" pitchFamily="-107" charset="0"/>
              </a:rPr>
              <a:t>Diminishing </a:t>
            </a:r>
            <a:r>
              <a:rPr lang="en-US" sz="4000" dirty="0" smtClean="0">
                <a:latin typeface="Helvetica Neue" pitchFamily="-107" charset="0"/>
              </a:rPr>
              <a:t>Returns</a:t>
            </a:r>
            <a:r>
              <a:rPr lang="en-US" altLang="x-none" sz="4000" dirty="0">
                <a:latin typeface="Arial" charset="0"/>
                <a:ea typeface="MS PGothic" charset="-128"/>
                <a:cs typeface="Arial" charset="0"/>
              </a:rPr>
              <a:t>—</a:t>
            </a:r>
            <a:r>
              <a:rPr lang="en-US" sz="4000" dirty="0" smtClean="0">
                <a:latin typeface="Helvetica Neue" pitchFamily="-107" charset="0"/>
              </a:rPr>
              <a:t>1 </a:t>
            </a:r>
            <a:endParaRPr lang="en-US" sz="4000" dirty="0">
              <a:latin typeface="Helvetica Neue" pitchFamily="-107" charset="0"/>
            </a:endParaRPr>
          </a:p>
        </p:txBody>
      </p:sp>
      <p:sp>
        <p:nvSpPr>
          <p:cNvPr id="15363" name="Content Placeholder 2"/>
          <p:cNvSpPr>
            <a:spLocks noGrp="1"/>
          </p:cNvSpPr>
          <p:nvPr>
            <p:ph idx="1"/>
          </p:nvPr>
        </p:nvSpPr>
        <p:spPr>
          <a:xfrm>
            <a:off x="368300" y="1595438"/>
            <a:ext cx="8485188" cy="5043487"/>
          </a:xfrm>
        </p:spPr>
        <p:txBody>
          <a:bodyPr/>
          <a:lstStyle/>
          <a:p>
            <a:r>
              <a:rPr lang="en-US" sz="3000" dirty="0">
                <a:latin typeface="Arial" pitchFamily="-107" charset="0"/>
              </a:rPr>
              <a:t>What’s the relationship between health and the quantity of medical care?</a:t>
            </a:r>
          </a:p>
          <a:p>
            <a:pPr lvl="1"/>
            <a:r>
              <a:rPr lang="en-US" sz="2800" dirty="0">
                <a:latin typeface="Arial" pitchFamily="-107" charset="0"/>
              </a:rPr>
              <a:t>As medical care increases, health improves, </a:t>
            </a:r>
            <a:r>
              <a:rPr lang="en-US" sz="2800" b="1" dirty="0" smtClean="0">
                <a:solidFill>
                  <a:srgbClr val="1492C7"/>
                </a:solidFill>
                <a:latin typeface="Arial" pitchFamily="-107" charset="0"/>
                <a:cs typeface="Arial" pitchFamily="-107" charset="0"/>
              </a:rPr>
              <a:t>but </a:t>
            </a:r>
            <a:r>
              <a:rPr lang="en-US" sz="2800" dirty="0" smtClean="0">
                <a:latin typeface="Arial" pitchFamily="-107" charset="0"/>
              </a:rPr>
              <a:t>at </a:t>
            </a:r>
            <a:r>
              <a:rPr lang="en-US" sz="2800" dirty="0">
                <a:latin typeface="Arial" pitchFamily="-107" charset="0"/>
              </a:rPr>
              <a:t>a diminishing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6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6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9966</TotalTime>
  <Words>6241</Words>
  <Application>Microsoft Macintosh PowerPoint</Application>
  <PresentationFormat>On-screen Show (4:3)</PresentationFormat>
  <Paragraphs>724</Paragraphs>
  <Slides>61</Slides>
  <Notes>61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Calibri</vt:lpstr>
      <vt:lpstr>Helvetica Neue</vt:lpstr>
      <vt:lpstr>Helvetica Neue Medium</vt:lpstr>
      <vt:lpstr>MS PGothic</vt:lpstr>
      <vt:lpstr>ＭＳ Ｐゴシック</vt:lpstr>
      <vt:lpstr>Arial</vt:lpstr>
      <vt:lpstr>Office Theme</vt:lpstr>
      <vt:lpstr>6_Office Theme</vt:lpstr>
      <vt:lpstr>Health Insurance and Health Care</vt:lpstr>
      <vt:lpstr>Previously</vt:lpstr>
      <vt:lpstr>Big Questions</vt:lpstr>
      <vt:lpstr>Issues in the Healthcare Industry: History of U.S. Health Care</vt:lpstr>
      <vt:lpstr>Issues in the Healthcare Industry: Expenditure—1 </vt:lpstr>
      <vt:lpstr>Issues in the Healthcare Industry: Expenditure—2 </vt:lpstr>
      <vt:lpstr>Issues in the Healthcare Industry: Expenditure—3 </vt:lpstr>
      <vt:lpstr>Issues in the Healthcare Industry: Expenditure—4 </vt:lpstr>
      <vt:lpstr>Issues in the Healthcare Industry: Diminishing Returns—1 </vt:lpstr>
      <vt:lpstr>Health Production Function</vt:lpstr>
      <vt:lpstr>Issues in the Healthcare Industry: Diminishing Returns—2 </vt:lpstr>
      <vt:lpstr>The Nation’s Health Dollar</vt:lpstr>
      <vt:lpstr>Skewed Healthcare Costs—1 </vt:lpstr>
      <vt:lpstr>Skewed Healthcare Costs—2 </vt:lpstr>
      <vt:lpstr>Skewed Healthcare Costs—3 </vt:lpstr>
      <vt:lpstr>Practice What You Know—1 </vt:lpstr>
      <vt:lpstr>Practice What You Know—2 </vt:lpstr>
      <vt:lpstr>Practice What You Know—3 </vt:lpstr>
      <vt:lpstr>Who’s Who in Health Care—1 </vt:lpstr>
      <vt:lpstr>How Intermediaries and Insurance Work—1 </vt:lpstr>
      <vt:lpstr>How Intermediaries and Insurance Work: Definitions—1 </vt:lpstr>
      <vt:lpstr>How Intermediaries and Insurance Work: Definitions—2 </vt:lpstr>
      <vt:lpstr>How Intermediaries and Insurance Work: An Example—1 </vt:lpstr>
      <vt:lpstr>How Intermediaries and Insurance Work: An Example—2 </vt:lpstr>
      <vt:lpstr>How Intermediaries and Insurance Work: An Example—3 </vt:lpstr>
      <vt:lpstr>How Intermediaries and Insurance Work: An Example—4 </vt:lpstr>
      <vt:lpstr>How Intermediaries and Insurance Work—2 </vt:lpstr>
      <vt:lpstr>How Intermediaries and Insurance Work—3 </vt:lpstr>
      <vt:lpstr>Who’s Who in Health Care—2 </vt:lpstr>
      <vt:lpstr>Economics in South Park, “Cherokee Hair Tampons”</vt:lpstr>
      <vt:lpstr>Economics in Bud Light Commercial, “Hitchhiker”</vt:lpstr>
      <vt:lpstr>How Does Asymmetric Information Affect Healthcare Delivery?</vt:lpstr>
      <vt:lpstr>Adverse Selection</vt:lpstr>
      <vt:lpstr>Adverse Selection with Health Care</vt:lpstr>
      <vt:lpstr>Adverse Selection with Insurance</vt:lpstr>
      <vt:lpstr>Principal-Agent Problem</vt:lpstr>
      <vt:lpstr>Principal-Agent Problem in Health Care</vt:lpstr>
      <vt:lpstr>Economics in The Simpsons, “King-Size Homer”</vt:lpstr>
      <vt:lpstr>Moral Hazard</vt:lpstr>
      <vt:lpstr>Moral Hazard in Health Care</vt:lpstr>
      <vt:lpstr>Moral Hazard in Real Life</vt:lpstr>
      <vt:lpstr>Practice What You Know—4 </vt:lpstr>
      <vt:lpstr>Practice What You Know—5 </vt:lpstr>
      <vt:lpstr>Economics in John Q</vt:lpstr>
      <vt:lpstr>Demand and Supply for Health Care</vt:lpstr>
      <vt:lpstr>Demand for Health Care</vt:lpstr>
      <vt:lpstr>Demand and Third-Party Payments—1 </vt:lpstr>
      <vt:lpstr>Price and Quantity Demanded</vt:lpstr>
      <vt:lpstr>Demand and Third-Party Payments—2 </vt:lpstr>
      <vt:lpstr>Healthcare Supply—1 </vt:lpstr>
      <vt:lpstr>Healthcare Supply—2 </vt:lpstr>
      <vt:lpstr>Healthcare Supply—3 </vt:lpstr>
      <vt:lpstr>Single Payer vs. Private Health Care: Canada vs. U.S.</vt:lpstr>
      <vt:lpstr>Case Study: Single Payer vs. Private Care—1 </vt:lpstr>
      <vt:lpstr>Case Study: Single Payer vs. Private Care—2 </vt:lpstr>
      <vt:lpstr>Canada vs. U.S.: Outcomes</vt:lpstr>
      <vt:lpstr>Human Organ Shortage—1 </vt:lpstr>
      <vt:lpstr>Supply and Demand for Organs</vt:lpstr>
      <vt:lpstr>Human Organ Shortage—2 </vt:lpstr>
      <vt:lpstr>Human Organ Shortage—3 </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subject/>
  <dc:creator>Dirk Mateer and Lee Coppock</dc:creator>
  <cp:keywords/>
  <dc:description/>
  <cp:lastModifiedBy>Victoria Reuter</cp:lastModifiedBy>
  <cp:revision>597</cp:revision>
  <dcterms:created xsi:type="dcterms:W3CDTF">2017-02-27T22:33:59Z</dcterms:created>
  <dcterms:modified xsi:type="dcterms:W3CDTF">2017-03-29T20:42:26Z</dcterms:modified>
  <cp:category/>
</cp:coreProperties>
</file>